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57" r:id="rId3"/>
    <p:sldId id="258" r:id="rId4"/>
    <p:sldId id="263" r:id="rId5"/>
    <p:sldId id="264" r:id="rId6"/>
    <p:sldId id="265" r:id="rId7"/>
    <p:sldId id="301" r:id="rId8"/>
    <p:sldId id="302" r:id="rId9"/>
    <p:sldId id="273" r:id="rId10"/>
    <p:sldId id="274" r:id="rId11"/>
    <p:sldId id="276" r:id="rId12"/>
    <p:sldId id="277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303" r:id="rId21"/>
    <p:sldId id="286" r:id="rId22"/>
    <p:sldId id="304" r:id="rId23"/>
    <p:sldId id="287" r:id="rId24"/>
    <p:sldId id="290" r:id="rId25"/>
    <p:sldId id="291" r:id="rId26"/>
    <p:sldId id="305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FAD75-6FAF-49D3-8CD8-DB308DB8C6F7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6CC62-3320-448F-9ADC-D4E08FB3A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80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6CC62-3320-448F-9ADC-D4E08FB3AA7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49FF-11F6-47C8-AD8D-2BBC6475D9AA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9DA32D-D615-4306-AA01-F29ACBBF7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49FF-11F6-47C8-AD8D-2BBC6475D9AA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A32D-D615-4306-AA01-F29ACBBF7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49FF-11F6-47C8-AD8D-2BBC6475D9AA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A32D-D615-4306-AA01-F29ACBBF7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49FF-11F6-47C8-AD8D-2BBC6475D9AA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9DA32D-D615-4306-AA01-F29ACBBF7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49FF-11F6-47C8-AD8D-2BBC6475D9AA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A32D-D615-4306-AA01-F29ACBBF72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49FF-11F6-47C8-AD8D-2BBC6475D9AA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A32D-D615-4306-AA01-F29ACBBF7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49FF-11F6-47C8-AD8D-2BBC6475D9AA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99DA32D-D615-4306-AA01-F29ACBBF72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49FF-11F6-47C8-AD8D-2BBC6475D9AA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A32D-D615-4306-AA01-F29ACBBF7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49FF-11F6-47C8-AD8D-2BBC6475D9AA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A32D-D615-4306-AA01-F29ACBBF7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49FF-11F6-47C8-AD8D-2BBC6475D9AA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A32D-D615-4306-AA01-F29ACBBF7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49FF-11F6-47C8-AD8D-2BBC6475D9AA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A32D-D615-4306-AA01-F29ACBBF72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5649FF-11F6-47C8-AD8D-2BBC6475D9AA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9DA32D-D615-4306-AA01-F29ACBBF72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714356"/>
            <a:ext cx="7786742" cy="228601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</a:rPr>
              <a:t>Педагогический совет «Организационный»</a:t>
            </a:r>
            <a:br>
              <a:rPr lang="ru-RU" sz="4400" b="1" dirty="0" smtClean="0">
                <a:solidFill>
                  <a:srgbClr val="00B0F0"/>
                </a:solidFill>
              </a:rPr>
            </a:b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ru-RU" b="1" dirty="0" smtClean="0">
                <a:solidFill>
                  <a:srgbClr val="00B0F0"/>
                </a:solidFill>
              </a:rPr>
              <a:t>Подготовила:</a:t>
            </a:r>
          </a:p>
          <a:p>
            <a:pPr algn="r"/>
            <a:r>
              <a:rPr lang="ru-RU" b="1" dirty="0" smtClean="0">
                <a:solidFill>
                  <a:srgbClr val="00B0F0"/>
                </a:solidFill>
              </a:rPr>
              <a:t>Аношина Е.М.</a:t>
            </a:r>
            <a:r>
              <a:rPr lang="ru-RU" b="1" dirty="0" smtClean="0">
                <a:solidFill>
                  <a:srgbClr val="00B0F0"/>
                </a:solidFill>
              </a:rPr>
              <a:t>,</a:t>
            </a:r>
            <a:endParaRPr lang="ru-RU" b="1" dirty="0" smtClean="0">
              <a:solidFill>
                <a:srgbClr val="00B0F0"/>
              </a:solidFill>
            </a:endParaRPr>
          </a:p>
          <a:p>
            <a:pPr algn="r"/>
            <a:r>
              <a:rPr lang="ru-RU" b="1" dirty="0" smtClean="0">
                <a:solidFill>
                  <a:srgbClr val="00B0F0"/>
                </a:solidFill>
              </a:rPr>
              <a:t> ст. воспитатель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400.jp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2264" y="285728"/>
            <a:ext cx="959538" cy="423080"/>
          </a:xfrm>
          <a:prstGeom prst="rect">
            <a:avLst/>
          </a:prstGeom>
        </p:spPr>
      </p:pic>
      <p:pic>
        <p:nvPicPr>
          <p:cNvPr id="5" name="Рисунок 4" descr="кузнецк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72396" y="285728"/>
            <a:ext cx="1000132" cy="42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5716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ГОДОВЫЕ ПЕДАГОГИЧЕСКИЕ ЗАДАЧИ</a:t>
            </a:r>
            <a:br>
              <a:rPr lang="ru-RU" sz="2800" dirty="0" smtClean="0"/>
            </a:br>
            <a:r>
              <a:rPr lang="ru-RU" sz="2800" i="1" dirty="0" smtClean="0"/>
              <a:t>на </a:t>
            </a:r>
            <a:r>
              <a:rPr lang="ru-RU" sz="2800" dirty="0" smtClean="0"/>
              <a:t>2021- 2022 </a:t>
            </a:r>
            <a:r>
              <a:rPr lang="ru-RU" sz="2800" i="1" dirty="0" smtClean="0"/>
              <a:t>учебный год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56436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sz="2400" b="1" i="1" u="sng" dirty="0" smtClean="0"/>
              <a:t>Задача 1.</a:t>
            </a:r>
            <a:r>
              <a:rPr lang="ru-RU" sz="2400" b="1" i="1" dirty="0" smtClean="0"/>
              <a:t>    </a:t>
            </a:r>
            <a:r>
              <a:rPr lang="ru-RU" sz="2400" dirty="0" smtClean="0"/>
              <a:t>Создать условия коррекционно-образовательной работы для формирования лексико-грамматических средств языка и связной речи у детей с общим недоразвитием речи.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b="1" i="1" u="sng" dirty="0" smtClean="0"/>
              <a:t>Задача 2.</a:t>
            </a:r>
            <a:r>
              <a:rPr lang="ru-RU" sz="2400" b="1" i="1" dirty="0" smtClean="0"/>
              <a:t>  </a:t>
            </a:r>
            <a:r>
              <a:rPr lang="ru-RU" sz="2400" dirty="0" smtClean="0"/>
              <a:t>  Развивать у дошкольников гражданскую сознательность и познавательные способности через ознакомление с малой Родиной.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кузнецк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3900" y="214290"/>
            <a:ext cx="833510" cy="423080"/>
          </a:xfrm>
          <a:prstGeom prst="rect">
            <a:avLst/>
          </a:prstGeom>
        </p:spPr>
      </p:pic>
      <p:pic>
        <p:nvPicPr>
          <p:cNvPr id="5" name="Рисунок 4" descr="400.jp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3768" y="214290"/>
            <a:ext cx="959538" cy="42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043890" cy="1500198"/>
          </a:xfrm>
        </p:spPr>
        <p:txBody>
          <a:bodyPr>
            <a:noAutofit/>
          </a:bodyPr>
          <a:lstStyle/>
          <a:p>
            <a:pPr algn="ctr"/>
            <a:r>
              <a:rPr lang="ru-RU" sz="5400" b="1" cap="none" dirty="0" smtClean="0">
                <a:solidFill>
                  <a:srgbClr val="00B0F0"/>
                </a:solidFill>
              </a:rPr>
              <a:t>ПЕДАГОГИЧЕСКИЙ</a:t>
            </a:r>
            <a:r>
              <a:rPr lang="ru-RU" sz="4400" b="1" cap="none" dirty="0" smtClean="0">
                <a:solidFill>
                  <a:srgbClr val="00B0F0"/>
                </a:solidFill>
              </a:rPr>
              <a:t> СОВЕТ </a:t>
            </a:r>
            <a:br>
              <a:rPr lang="ru-RU" sz="4400" b="1" cap="none" dirty="0" smtClean="0">
                <a:solidFill>
                  <a:srgbClr val="00B0F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4200" b="1" dirty="0" smtClean="0">
                <a:solidFill>
                  <a:srgbClr val="00B0F0"/>
                </a:solidFill>
              </a:rPr>
              <a:t>ТЕМА: «СЛОВООБРАЗОВАНИЕ-ОСНОВА ЯЗЫКОВЫХ ПРАВИЛ»</a:t>
            </a:r>
          </a:p>
          <a:p>
            <a:r>
              <a:rPr lang="ru-RU" b="1" dirty="0" smtClean="0"/>
              <a:t>Цель:</a:t>
            </a:r>
            <a:r>
              <a:rPr lang="ru-RU" dirty="0" smtClean="0"/>
              <a:t> создать условия коррекционно-образовательной работы для формирования лексико-грамматических средств языка и связной речи у детей с общим недоразвитием речи.</a:t>
            </a:r>
          </a:p>
          <a:p>
            <a:r>
              <a:rPr lang="ru-RU" i="1" u="sng" dirty="0" smtClean="0"/>
              <a:t>План проведения:</a:t>
            </a:r>
            <a:endParaRPr lang="ru-RU" dirty="0" smtClean="0"/>
          </a:p>
          <a:p>
            <a:r>
              <a:rPr lang="ru-RU" dirty="0" smtClean="0"/>
              <a:t>1. Отчет о решении предыдущего педсовета.</a:t>
            </a:r>
          </a:p>
          <a:p>
            <a:r>
              <a:rPr lang="ru-RU" dirty="0" smtClean="0"/>
              <a:t>2. Проблемы нарушения грамматического строя речи у детей с ОНР.</a:t>
            </a:r>
          </a:p>
          <a:p>
            <a:r>
              <a:rPr lang="ru-RU" dirty="0" smtClean="0"/>
              <a:t>3. Перспективное планирование по формированию падежных конструкций у детей с ОНР.</a:t>
            </a:r>
          </a:p>
          <a:p>
            <a:r>
              <a:rPr lang="ru-RU" dirty="0" smtClean="0"/>
              <a:t>4. План взаимодействия  специалистов по словообразованию у детей с ОНР.</a:t>
            </a:r>
          </a:p>
          <a:p>
            <a:r>
              <a:rPr lang="ru-RU" dirty="0" smtClean="0"/>
              <a:t>5. Речевые ситуации (из опыта работы).</a:t>
            </a:r>
          </a:p>
          <a:p>
            <a:r>
              <a:rPr lang="ru-RU" dirty="0" smtClean="0"/>
              <a:t>6. Результаты тематического контроля.</a:t>
            </a:r>
          </a:p>
          <a:p>
            <a:r>
              <a:rPr lang="ru-RU" dirty="0" smtClean="0"/>
              <a:t>7. КВН «</a:t>
            </a:r>
            <a:r>
              <a:rPr lang="ru-RU" dirty="0" err="1" smtClean="0"/>
              <a:t>Говорунчик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Приветствие</a:t>
            </a:r>
          </a:p>
          <a:p>
            <a:pPr lvl="0"/>
            <a:r>
              <a:rPr lang="ru-RU" dirty="0" smtClean="0"/>
              <a:t>Разминка</a:t>
            </a:r>
          </a:p>
          <a:p>
            <a:pPr lvl="0"/>
            <a:r>
              <a:rPr lang="ru-RU" dirty="0" smtClean="0"/>
              <a:t>Конкурс капитанов</a:t>
            </a:r>
          </a:p>
          <a:p>
            <a:pPr lvl="0"/>
            <a:r>
              <a:rPr lang="ru-RU" dirty="0" smtClean="0"/>
              <a:t>Педагогические ситуации</a:t>
            </a:r>
          </a:p>
          <a:p>
            <a:pPr lvl="0"/>
            <a:r>
              <a:rPr lang="ru-RU" dirty="0" smtClean="0"/>
              <a:t>Творческий блок</a:t>
            </a:r>
          </a:p>
          <a:p>
            <a:r>
              <a:rPr lang="ru-RU" dirty="0" smtClean="0"/>
              <a:t>Решение педсовета.</a:t>
            </a:r>
            <a:endParaRPr lang="ru-RU" dirty="0"/>
          </a:p>
        </p:txBody>
      </p:sp>
      <p:pic>
        <p:nvPicPr>
          <p:cNvPr id="4" name="Рисунок 3" descr="400.jp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2330" y="214290"/>
            <a:ext cx="959538" cy="423080"/>
          </a:xfrm>
          <a:prstGeom prst="rect">
            <a:avLst/>
          </a:prstGeom>
        </p:spPr>
      </p:pic>
      <p:pic>
        <p:nvPicPr>
          <p:cNvPr id="5" name="Рисунок 4" descr="кузнецк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43900" y="214290"/>
            <a:ext cx="833510" cy="42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2390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4400" dirty="0" smtClean="0">
                <a:solidFill>
                  <a:srgbClr val="FF0000"/>
                </a:solidFill>
              </a:rPr>
              <a:t>Педагогический совет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5100" b="1" dirty="0" smtClean="0">
                <a:solidFill>
                  <a:srgbClr val="FF0000"/>
                </a:solidFill>
              </a:rPr>
              <a:t>Тема: «По страницам города Новокузнецка» </a:t>
            </a:r>
          </a:p>
          <a:p>
            <a:r>
              <a:rPr lang="ru-RU" i="1" u="sng" dirty="0" smtClean="0"/>
              <a:t>Цель:</a:t>
            </a:r>
            <a:r>
              <a:rPr lang="ru-RU" dirty="0" smtClean="0"/>
              <a:t> развивать у дошкольников гражданскую сознательность и познавательные способности через ознакомление с малой Родиной.</a:t>
            </a:r>
            <a:r>
              <a:rPr lang="ru-RU" i="1" u="wavy" dirty="0" smtClean="0"/>
              <a:t> </a:t>
            </a:r>
            <a:endParaRPr lang="ru-RU" dirty="0" smtClean="0"/>
          </a:p>
          <a:p>
            <a:r>
              <a:rPr lang="ru-RU" i="1" u="wavy" dirty="0" smtClean="0"/>
              <a:t>План проведения: </a:t>
            </a:r>
            <a:endParaRPr lang="ru-RU" dirty="0" smtClean="0"/>
          </a:p>
          <a:p>
            <a:r>
              <a:rPr lang="ru-RU" dirty="0" smtClean="0"/>
              <a:t>1.Отчет о решении предыдущего педсовета. </a:t>
            </a:r>
          </a:p>
          <a:p>
            <a:r>
              <a:rPr lang="ru-RU" dirty="0" smtClean="0"/>
              <a:t>2. Актуальность изобразительной деятельности в ДОУ.</a:t>
            </a:r>
          </a:p>
          <a:p>
            <a:r>
              <a:rPr lang="ru-RU" dirty="0" smtClean="0"/>
              <a:t>3. Проекты: </a:t>
            </a:r>
          </a:p>
          <a:p>
            <a:pPr lvl="0"/>
            <a:r>
              <a:rPr lang="ru-RU" dirty="0" smtClean="0"/>
              <a:t>«Кукла в детских руках» (Новокузнецкий театр кукол) первая младшая группа</a:t>
            </a:r>
          </a:p>
          <a:p>
            <a:pPr lvl="0"/>
            <a:r>
              <a:rPr lang="ru-RU" dirty="0" smtClean="0"/>
              <a:t>«Загадки Вселенной» (о Новокузнецком планетарии) вторая младшая группа </a:t>
            </a:r>
          </a:p>
          <a:p>
            <a:pPr lvl="0"/>
            <a:r>
              <a:rPr lang="ru-RU" dirty="0" smtClean="0"/>
              <a:t>«Уютный сад в Сибири» средняя группа (Сад металлургов)</a:t>
            </a:r>
          </a:p>
          <a:p>
            <a:pPr lvl="0"/>
            <a:r>
              <a:rPr lang="ru-RU" dirty="0" smtClean="0"/>
              <a:t>«Кузнецкая матрёшка» старшая группа</a:t>
            </a:r>
          </a:p>
          <a:p>
            <a:pPr lvl="0"/>
            <a:r>
              <a:rPr lang="ru-RU" dirty="0" smtClean="0"/>
              <a:t>«Бульвар героев» подготовительная к школе группа</a:t>
            </a:r>
          </a:p>
          <a:p>
            <a:r>
              <a:rPr lang="ru-RU" dirty="0" smtClean="0"/>
              <a:t>4. Результаты тематического контроля. </a:t>
            </a:r>
          </a:p>
          <a:p>
            <a:r>
              <a:rPr lang="ru-RU" dirty="0" smtClean="0"/>
              <a:t>5. Решение педсовета.</a:t>
            </a:r>
            <a:endParaRPr lang="ru-RU" dirty="0"/>
          </a:p>
        </p:txBody>
      </p:sp>
      <p:pic>
        <p:nvPicPr>
          <p:cNvPr id="4" name="Рисунок 3" descr="кузнецк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3900" y="214290"/>
            <a:ext cx="833510" cy="423080"/>
          </a:xfrm>
          <a:prstGeom prst="rect">
            <a:avLst/>
          </a:prstGeom>
        </p:spPr>
      </p:pic>
      <p:pic>
        <p:nvPicPr>
          <p:cNvPr id="5" name="Рисунок 4" descr="400.jp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72330" y="214290"/>
            <a:ext cx="959538" cy="42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2390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rgbClr val="00B050"/>
                </a:solidFill>
              </a:rPr>
              <a:t>Педагогический совет</a:t>
            </a:r>
            <a:br>
              <a:rPr lang="ru-RU" sz="5300" b="1" dirty="0" smtClean="0">
                <a:solidFill>
                  <a:srgbClr val="00B050"/>
                </a:solidFill>
              </a:rPr>
            </a:br>
            <a:r>
              <a:rPr lang="ru-RU" sz="4400" b="1" dirty="0" smtClean="0">
                <a:solidFill>
                  <a:srgbClr val="00B050"/>
                </a:solidFill>
              </a:rPr>
              <a:t>«Итоговый»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u="wavy" dirty="0" smtClean="0"/>
              <a:t>Цель:</a:t>
            </a:r>
            <a:r>
              <a:rPr lang="ru-RU" dirty="0" smtClean="0"/>
              <a:t> проанализировать качество дошкольного образования в ДОУ.</a:t>
            </a:r>
          </a:p>
          <a:p>
            <a:r>
              <a:rPr lang="ru-RU" dirty="0" smtClean="0"/>
              <a:t>1. </a:t>
            </a:r>
            <a:r>
              <a:rPr lang="en-US" dirty="0" smtClean="0"/>
              <a:t>SWOT</a:t>
            </a:r>
            <a:r>
              <a:rPr lang="ru-RU" dirty="0" smtClean="0"/>
              <a:t>-анализ воспитательно-образовательной работы (презентация, </a:t>
            </a:r>
            <a:r>
              <a:rPr lang="ru-RU" dirty="0" err="1" smtClean="0"/>
              <a:t>фотоотчет</a:t>
            </a:r>
            <a:r>
              <a:rPr lang="ru-RU" dirty="0" smtClean="0"/>
              <a:t>, мониторинг реализации программы дошкольного образования). </a:t>
            </a:r>
          </a:p>
          <a:p>
            <a:r>
              <a:rPr lang="ru-RU" dirty="0" smtClean="0"/>
              <a:t>2. </a:t>
            </a:r>
            <a:r>
              <a:rPr lang="en-US" dirty="0" smtClean="0"/>
              <a:t>SWOT</a:t>
            </a:r>
            <a:r>
              <a:rPr lang="ru-RU" dirty="0" smtClean="0"/>
              <a:t>-анализ коррекционно-развивающей работы (презентация, </a:t>
            </a:r>
            <a:r>
              <a:rPr lang="ru-RU" dirty="0" err="1" smtClean="0"/>
              <a:t>фотоотчет</a:t>
            </a:r>
            <a:r>
              <a:rPr lang="ru-RU" dirty="0" smtClean="0"/>
              <a:t>, мониторинг реализации программы дошкольного образования). </a:t>
            </a:r>
          </a:p>
          <a:p>
            <a:r>
              <a:rPr lang="ru-RU" dirty="0" smtClean="0"/>
              <a:t>3. Анализ заболеваемости и психофизического развития детей за год.</a:t>
            </a:r>
          </a:p>
          <a:p>
            <a:r>
              <a:rPr lang="ru-RU" dirty="0" smtClean="0"/>
              <a:t>4. </a:t>
            </a:r>
            <a:r>
              <a:rPr lang="en-US" dirty="0" smtClean="0"/>
              <a:t>SWOT</a:t>
            </a:r>
            <a:r>
              <a:rPr lang="ru-RU" dirty="0" smtClean="0"/>
              <a:t>-анализ уровня готовности детей к школе.</a:t>
            </a:r>
          </a:p>
          <a:p>
            <a:r>
              <a:rPr lang="ru-RU" dirty="0" smtClean="0"/>
              <a:t>5.Утверждение плана работы на летне-оздоровительный период.</a:t>
            </a:r>
          </a:p>
          <a:p>
            <a:r>
              <a:rPr lang="ru-RU" dirty="0" smtClean="0"/>
              <a:t>6. Перспективы работы педагогического коллектива на новый учебный год.</a:t>
            </a:r>
            <a:endParaRPr lang="ru-RU" dirty="0"/>
          </a:p>
        </p:txBody>
      </p:sp>
      <p:pic>
        <p:nvPicPr>
          <p:cNvPr id="4" name="Рисунок 3" descr="400.jp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2330" y="0"/>
            <a:ext cx="959538" cy="423080"/>
          </a:xfrm>
          <a:prstGeom prst="rect">
            <a:avLst/>
          </a:prstGeom>
        </p:spPr>
      </p:pic>
      <p:pic>
        <p:nvPicPr>
          <p:cNvPr id="5" name="Рисунок 4" descr="кузнецк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2462" y="0"/>
            <a:ext cx="833510" cy="42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Семинары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ru-RU" sz="5100" b="1" i="1" u="sng" dirty="0" smtClean="0">
                <a:solidFill>
                  <a:srgbClr val="00B0F0"/>
                </a:solidFill>
              </a:rPr>
              <a:t>Семинар теоретический</a:t>
            </a:r>
            <a:endParaRPr lang="ru-RU" sz="5100" b="1" dirty="0" smtClean="0">
              <a:solidFill>
                <a:srgbClr val="00B0F0"/>
              </a:solidFill>
            </a:endParaRPr>
          </a:p>
          <a:p>
            <a:pPr algn="ctr"/>
            <a:r>
              <a:rPr lang="ru-RU" sz="5100" b="1" i="1" dirty="0" smtClean="0">
                <a:solidFill>
                  <a:srgbClr val="00B0F0"/>
                </a:solidFill>
              </a:rPr>
              <a:t> «Развитие речи детей с ОНР»</a:t>
            </a:r>
            <a:endParaRPr lang="ru-RU" sz="5100" b="1" dirty="0" smtClean="0">
              <a:solidFill>
                <a:srgbClr val="00B0F0"/>
              </a:solidFill>
            </a:endParaRPr>
          </a:p>
          <a:p>
            <a:r>
              <a:rPr lang="ru-RU" dirty="0" smtClean="0"/>
              <a:t>1. Причины нарушения морфологической системы языка у детей с недоразвитием речи.</a:t>
            </a:r>
          </a:p>
          <a:p>
            <a:r>
              <a:rPr lang="ru-RU" dirty="0" smtClean="0"/>
              <a:t>2. Задачи и содержание обучения связной речи</a:t>
            </a:r>
          </a:p>
          <a:p>
            <a:r>
              <a:rPr lang="ru-RU" dirty="0" smtClean="0"/>
              <a:t>3.. Основные виды формирования связной речи </a:t>
            </a:r>
          </a:p>
          <a:p>
            <a:r>
              <a:rPr lang="ru-RU" dirty="0" smtClean="0"/>
              <a:t>4. Методы и приёмы, этапы коррекции лексико-грамматического строя и формирования связной речи:</a:t>
            </a:r>
          </a:p>
          <a:p>
            <a:pPr lvl="0"/>
            <a:r>
              <a:rPr lang="ru-RU" i="1" dirty="0" smtClean="0"/>
              <a:t>приём словесного рисования</a:t>
            </a:r>
            <a:endParaRPr lang="ru-RU" dirty="0" smtClean="0"/>
          </a:p>
          <a:p>
            <a:pPr lvl="0"/>
            <a:r>
              <a:rPr lang="ru-RU" i="1" dirty="0" smtClean="0"/>
              <a:t>приёмы театрализации </a:t>
            </a:r>
            <a:endParaRPr lang="ru-RU" dirty="0" smtClean="0"/>
          </a:p>
          <a:p>
            <a:pPr lvl="0"/>
            <a:r>
              <a:rPr lang="ru-RU" i="1" dirty="0" smtClean="0"/>
              <a:t>беседа по вопросам для закрепления знаний</a:t>
            </a:r>
            <a:endParaRPr lang="ru-RU" dirty="0" smtClean="0"/>
          </a:p>
          <a:p>
            <a:pPr lvl="0"/>
            <a:r>
              <a:rPr lang="ru-RU" i="1" dirty="0" smtClean="0"/>
              <a:t>работа над обогащением словаря </a:t>
            </a:r>
            <a:endParaRPr lang="ru-RU" dirty="0" smtClean="0"/>
          </a:p>
          <a:p>
            <a:r>
              <a:rPr lang="ru-RU" dirty="0" smtClean="0"/>
              <a:t>5. Значение родного языка во всестороннем развитии дошкольников. </a:t>
            </a:r>
          </a:p>
          <a:p>
            <a:r>
              <a:rPr lang="ru-RU" dirty="0" smtClean="0"/>
              <a:t>6. Речь воспитателя как средство развития речи детей. Требования к речи педагога.</a:t>
            </a:r>
          </a:p>
          <a:p>
            <a:r>
              <a:rPr lang="ru-RU" dirty="0" smtClean="0"/>
              <a:t>7. Аспекты формирования лексико-грамматического строя речи у детей дошкольного возраста.</a:t>
            </a:r>
            <a:endParaRPr lang="ru-RU" dirty="0"/>
          </a:p>
        </p:txBody>
      </p:sp>
      <p:pic>
        <p:nvPicPr>
          <p:cNvPr id="4" name="Рисунок 3" descr="кузнецк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3900" y="214290"/>
            <a:ext cx="833510" cy="423080"/>
          </a:xfrm>
          <a:prstGeom prst="rect">
            <a:avLst/>
          </a:prstGeom>
        </p:spPr>
      </p:pic>
      <p:pic>
        <p:nvPicPr>
          <p:cNvPr id="5" name="Рисунок 4" descr="400.jp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72330" y="285728"/>
            <a:ext cx="959538" cy="42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0B0F0"/>
                </a:solidFill>
              </a:rPr>
              <a:t>Семинары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u="sng" dirty="0" smtClean="0">
                <a:solidFill>
                  <a:srgbClr val="00B0F0"/>
                </a:solidFill>
              </a:rPr>
              <a:t>Семинар практический</a:t>
            </a:r>
            <a:endParaRPr lang="ru-RU" sz="3600" b="1" dirty="0" smtClean="0">
              <a:solidFill>
                <a:srgbClr val="00B0F0"/>
              </a:solidFill>
            </a:endParaRPr>
          </a:p>
          <a:p>
            <a:r>
              <a:rPr lang="ru-RU" b="1" i="1" dirty="0" smtClean="0">
                <a:solidFill>
                  <a:srgbClr val="00B0F0"/>
                </a:solidFill>
              </a:rPr>
              <a:t>«Коррекционно-развивающие игры</a:t>
            </a:r>
            <a:endParaRPr lang="ru-RU" b="1" dirty="0" smtClean="0">
              <a:solidFill>
                <a:srgbClr val="00B0F0"/>
              </a:solidFill>
            </a:endParaRPr>
          </a:p>
          <a:p>
            <a:r>
              <a:rPr lang="ru-RU" b="1" i="1" dirty="0" smtClean="0">
                <a:solidFill>
                  <a:srgbClr val="00B0F0"/>
                </a:solidFill>
              </a:rPr>
              <a:t> для детей   с ОНР»</a:t>
            </a:r>
            <a:endParaRPr lang="ru-RU" b="1" dirty="0" smtClean="0">
              <a:solidFill>
                <a:srgbClr val="00B0F0"/>
              </a:solidFill>
            </a:endParaRPr>
          </a:p>
          <a:p>
            <a:r>
              <a:rPr lang="ru-RU" dirty="0" smtClean="0"/>
              <a:t>1. Игры и упражнения для формирования навыков правильного употребления предлогов. </a:t>
            </a:r>
          </a:p>
          <a:p>
            <a:r>
              <a:rPr lang="ru-RU" dirty="0" smtClean="0"/>
              <a:t>2.  Презентация игр (из опыта работы). </a:t>
            </a:r>
            <a:endParaRPr lang="ru-RU" dirty="0"/>
          </a:p>
        </p:txBody>
      </p:sp>
      <p:pic>
        <p:nvPicPr>
          <p:cNvPr id="4" name="Рисунок 3" descr="400.jp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9454" y="285728"/>
            <a:ext cx="959538" cy="423080"/>
          </a:xfrm>
          <a:prstGeom prst="rect">
            <a:avLst/>
          </a:prstGeom>
        </p:spPr>
      </p:pic>
      <p:pic>
        <p:nvPicPr>
          <p:cNvPr id="5" name="Рисунок 4" descr="кузнецк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01024" y="285728"/>
            <a:ext cx="833510" cy="42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Семинары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4400" b="1" i="1" u="sng" dirty="0" smtClean="0">
                <a:solidFill>
                  <a:srgbClr val="FF0000"/>
                </a:solidFill>
              </a:rPr>
              <a:t>Семинар теоретический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r>
              <a:rPr lang="ru-RU" sz="4400" b="1" i="1" dirty="0" smtClean="0">
                <a:solidFill>
                  <a:srgbClr val="FF0000"/>
                </a:solidFill>
              </a:rPr>
              <a:t> «Особенности патриотического 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r>
              <a:rPr lang="ru-RU" sz="4400" b="1" i="1" dirty="0" smtClean="0">
                <a:solidFill>
                  <a:srgbClr val="FF0000"/>
                </a:solidFill>
              </a:rPr>
              <a:t>воспитания дошкольников 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r>
              <a:rPr lang="ru-RU" sz="4400" b="1" i="1" dirty="0" smtClean="0">
                <a:solidFill>
                  <a:srgbClr val="FF0000"/>
                </a:solidFill>
              </a:rPr>
              <a:t>через ознакомление с родным краем»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1. Современные формы и методы патриотического воспитания дошкольников.</a:t>
            </a:r>
          </a:p>
          <a:p>
            <a:pPr fontAlgn="base"/>
            <a:r>
              <a:rPr lang="ru-RU" dirty="0" smtClean="0"/>
              <a:t>2. «Семья – первая ступень патриотического воспитания».</a:t>
            </a:r>
          </a:p>
          <a:p>
            <a:r>
              <a:rPr lang="ru-RU" dirty="0" smtClean="0"/>
              <a:t>3. Методические рекомендации по составлению перспективного плана работы по патриотическому воспитанию с включением краеведческого материала.</a:t>
            </a:r>
          </a:p>
          <a:p>
            <a:pPr fontAlgn="base"/>
            <a:r>
              <a:rPr lang="ru-RU" dirty="0" smtClean="0"/>
              <a:t>4. Анализ научно-методической литературы по патриотическому воспитанию дошкольников.</a:t>
            </a:r>
          </a:p>
          <a:p>
            <a:pPr fontAlgn="base"/>
            <a:r>
              <a:rPr lang="ru-RU" dirty="0" smtClean="0"/>
              <a:t>5. Организация предметно-развивающей среды по патриотическому воспитанию.</a:t>
            </a:r>
          </a:p>
          <a:p>
            <a:pPr fontAlgn="base"/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кузнецк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43900" y="214290"/>
            <a:ext cx="833510" cy="423080"/>
          </a:xfrm>
          <a:prstGeom prst="rect">
            <a:avLst/>
          </a:prstGeom>
        </p:spPr>
      </p:pic>
      <p:pic>
        <p:nvPicPr>
          <p:cNvPr id="5" name="Рисунок 4" descr="400.jpe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3768" y="214290"/>
            <a:ext cx="959538" cy="42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Семинары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u="sng" dirty="0" smtClean="0">
                <a:solidFill>
                  <a:srgbClr val="FF0000"/>
                </a:solidFill>
              </a:rPr>
              <a:t>Семинар практический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«Путешествие по историческим  местам города Новокузнецка»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1. Презентация игр по патриотическому воспитанию.</a:t>
            </a:r>
            <a:endParaRPr lang="ru-RU" dirty="0"/>
          </a:p>
        </p:txBody>
      </p:sp>
      <p:pic>
        <p:nvPicPr>
          <p:cNvPr id="4" name="Рисунок 3" descr="кузнецк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3900" y="214290"/>
            <a:ext cx="833510" cy="42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</a:rPr>
              <a:t>Консультации   </a:t>
            </a:r>
            <a:br>
              <a:rPr lang="ru-RU" sz="4400" dirty="0" smtClean="0">
                <a:solidFill>
                  <a:srgbClr val="00B050"/>
                </a:solidFill>
              </a:rPr>
            </a:br>
            <a:r>
              <a:rPr lang="ru-RU" sz="4400" dirty="0" smtClean="0">
                <a:solidFill>
                  <a:srgbClr val="00B050"/>
                </a:solidFill>
              </a:rPr>
              <a:t>для    педагогов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ru-RU" dirty="0" smtClean="0"/>
              <a:t>1. </a:t>
            </a:r>
            <a:r>
              <a:rPr lang="ru-RU" b="1" i="1" dirty="0" smtClean="0"/>
              <a:t>«Преемственность в работе логопеда и воспитателя по формированию </a:t>
            </a:r>
            <a:r>
              <a:rPr lang="ru-RU" b="1" i="1" dirty="0" err="1" smtClean="0"/>
              <a:t>лексико</a:t>
            </a:r>
            <a:r>
              <a:rPr lang="ru-RU" b="1" i="1" dirty="0" smtClean="0"/>
              <a:t> – грамматических средств речи у дошкольников с общим недоразвитием речи»</a:t>
            </a:r>
            <a:r>
              <a:rPr lang="ru-RU" dirty="0" smtClean="0"/>
              <a:t>                                    октябрь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2. </a:t>
            </a:r>
            <a:r>
              <a:rPr lang="ru-RU" b="1" i="1" dirty="0" smtClean="0"/>
              <a:t>«Легендарная история города Новокузнецка» «Легендарная история города Новокузнецка»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январь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0" dirty="0" smtClean="0">
                <a:solidFill>
                  <a:srgbClr val="00B050"/>
                </a:solidFill>
              </a:rPr>
              <a:t>Мастер- класс</a:t>
            </a:r>
            <a:r>
              <a:rPr lang="ru-RU" sz="4800" dirty="0" smtClean="0">
                <a:solidFill>
                  <a:srgbClr val="00B050"/>
                </a:solidFill>
              </a:rPr>
              <a:t/>
            </a:r>
            <a:br>
              <a:rPr lang="ru-RU" sz="4800" dirty="0" smtClean="0">
                <a:solidFill>
                  <a:srgbClr val="00B050"/>
                </a:solidFill>
              </a:rPr>
            </a:b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Кузбасская 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smtClean="0">
                <a:solidFill>
                  <a:srgbClr val="00B050"/>
                </a:solidFill>
              </a:rPr>
              <a:t>ярмарка </a:t>
            </a:r>
            <a:endParaRPr lang="ru-RU" b="1" i="1" dirty="0" smtClean="0">
              <a:solidFill>
                <a:srgbClr val="00B050"/>
              </a:solidFill>
            </a:endParaRPr>
          </a:p>
          <a:p>
            <a:r>
              <a:rPr lang="ru-RU" b="1" i="1" dirty="0" smtClean="0">
                <a:solidFill>
                  <a:srgbClr val="00B050"/>
                </a:solidFill>
              </a:rPr>
              <a:t>«</a:t>
            </a:r>
            <a:r>
              <a:rPr lang="ru-RU" b="1" i="1" dirty="0" smtClean="0">
                <a:solidFill>
                  <a:srgbClr val="00B050"/>
                </a:solidFill>
              </a:rPr>
              <a:t>Образование. Карьера»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b="1" i="1" dirty="0" smtClean="0">
                <a:solidFill>
                  <a:srgbClr val="00B050"/>
                </a:solidFill>
              </a:rPr>
              <a:t> </a:t>
            </a:r>
            <a:r>
              <a:rPr lang="ru-RU" b="1" i="1" dirty="0"/>
              <a:t>»Дети </a:t>
            </a:r>
            <a:r>
              <a:rPr lang="ru-RU" b="1" i="1" dirty="0" err="1"/>
              <a:t>азии</a:t>
            </a:r>
            <a:r>
              <a:rPr lang="ru-RU" b="1" i="1" dirty="0"/>
              <a:t>» </a:t>
            </a:r>
          </a:p>
          <a:p>
            <a:endParaRPr lang="ru-RU" dirty="0" smtClean="0">
              <a:solidFill>
                <a:srgbClr val="00B050"/>
              </a:solidFill>
            </a:endParaRPr>
          </a:p>
          <a:p>
            <a:r>
              <a:rPr lang="ru-RU" b="1" i="1" dirty="0" smtClean="0"/>
              <a:t>«</a:t>
            </a:r>
            <a:r>
              <a:rPr lang="ru-RU" b="1" i="1" dirty="0" smtClean="0"/>
              <a:t>Письмо ветерану</a:t>
            </a:r>
            <a:r>
              <a:rPr lang="ru-RU" b="1" i="1" dirty="0" smtClean="0"/>
              <a:t>»</a:t>
            </a:r>
            <a:endParaRPr lang="ru-RU" b="1" i="1" dirty="0" smtClean="0"/>
          </a:p>
          <a:p>
            <a:r>
              <a:rPr lang="ru-RU" b="1" i="1" dirty="0" smtClean="0">
                <a:solidFill>
                  <a:srgbClr val="FF0000"/>
                </a:solidFill>
              </a:rPr>
              <a:t>Что каждый из вас может продать?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Методические рекомендации, разработки, проекты, дидактические игры и др.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Пусть каждый из вас спросит себя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что я сделал? </a:t>
            </a:r>
          </a:p>
          <a:p>
            <a:endParaRPr lang="ru-RU" dirty="0"/>
          </a:p>
        </p:txBody>
      </p:sp>
      <p:pic>
        <p:nvPicPr>
          <p:cNvPr id="4" name="Рисунок 3" descr="кузнецк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3900" y="214290"/>
            <a:ext cx="833510" cy="42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Повестка дня: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1. Анализ летней оздоровительной работы.</a:t>
            </a:r>
          </a:p>
          <a:p>
            <a:r>
              <a:rPr lang="ru-RU" dirty="0" smtClean="0"/>
              <a:t>2. Обсуждение и утверждение годового плана работы педагогического коллектива.</a:t>
            </a:r>
          </a:p>
          <a:p>
            <a:r>
              <a:rPr lang="ru-RU" dirty="0" smtClean="0"/>
              <a:t>3. Обсуждение и утверждение учебного плана и  расписания занятий.</a:t>
            </a:r>
          </a:p>
          <a:p>
            <a:r>
              <a:rPr lang="ru-RU" dirty="0" smtClean="0"/>
              <a:t>4. Комплектование групп и расстановка педагогических кадров на </a:t>
            </a:r>
            <a:r>
              <a:rPr lang="ru-RU" dirty="0" smtClean="0"/>
              <a:t>2021-2022 </a:t>
            </a:r>
            <a:r>
              <a:rPr lang="ru-RU" dirty="0" smtClean="0"/>
              <a:t>учебный год.</a:t>
            </a:r>
          </a:p>
          <a:p>
            <a:r>
              <a:rPr lang="ru-RU" dirty="0" smtClean="0"/>
              <a:t>5. Итоги мониторинга освоения детьми 3-7 лет основной общеобразовательной программы дошкольного образования.</a:t>
            </a:r>
          </a:p>
          <a:p>
            <a:r>
              <a:rPr lang="ru-RU" dirty="0" smtClean="0"/>
              <a:t>6. Обсуждение и утверждение плана работы инспектора по охране прав и защиты детства.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кузнецк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24" y="428604"/>
            <a:ext cx="833510" cy="423080"/>
          </a:xfrm>
          <a:prstGeom prst="rect">
            <a:avLst/>
          </a:prstGeom>
        </p:spPr>
      </p:pic>
      <p:pic>
        <p:nvPicPr>
          <p:cNvPr id="5" name="Рисунок 4" descr="400.jp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00892" y="428604"/>
            <a:ext cx="959538" cy="42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071546"/>
            <a:ext cx="8686800" cy="223854"/>
          </a:xfrm>
        </p:spPr>
        <p:txBody>
          <a:bodyPr>
            <a:noAutofit/>
          </a:bodyPr>
          <a:lstStyle/>
          <a:p>
            <a:r>
              <a:rPr lang="ru-RU" sz="4000" b="1" i="1" u="sng" dirty="0" smtClean="0">
                <a:solidFill>
                  <a:srgbClr val="7030A0"/>
                </a:solidFill>
              </a:rPr>
              <a:t>Профессиональный конкурс </a:t>
            </a:r>
            <a:br>
              <a:rPr lang="ru-RU" sz="4000" b="1" i="1" u="sng" dirty="0" smtClean="0">
                <a:solidFill>
                  <a:srgbClr val="7030A0"/>
                </a:solidFill>
              </a:rPr>
            </a:br>
            <a:r>
              <a:rPr lang="ru-RU" sz="4000" b="1" i="1" u="sng" dirty="0" smtClean="0">
                <a:solidFill>
                  <a:srgbClr val="7030A0"/>
                </a:solidFill>
              </a:rPr>
              <a:t>«Лесенка успеха»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85926"/>
            <a:ext cx="8686800" cy="4294199"/>
          </a:xfrm>
        </p:spPr>
        <p:txBody>
          <a:bodyPr/>
          <a:lstStyle/>
          <a:p>
            <a:r>
              <a:rPr lang="ru-RU" b="1" i="1" dirty="0" smtClean="0"/>
              <a:t>Цель: </a:t>
            </a:r>
            <a:r>
              <a:rPr lang="ru-RU" dirty="0" smtClean="0"/>
              <a:t>развитие творческой деятельности педагогов, роста профессионального мастерства участников конкурса, распространение опыта работы, использование ИКТ в профессиональной деятельности, выявление лучших педагогов ДОУ. </a:t>
            </a:r>
            <a:endParaRPr lang="ru-RU" dirty="0"/>
          </a:p>
        </p:txBody>
      </p:sp>
      <p:pic>
        <p:nvPicPr>
          <p:cNvPr id="4" name="Рисунок 3" descr="кузнецк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3900" y="214290"/>
            <a:ext cx="833510" cy="423080"/>
          </a:xfrm>
          <a:prstGeom prst="rect">
            <a:avLst/>
          </a:prstGeom>
        </p:spPr>
      </p:pic>
      <p:pic>
        <p:nvPicPr>
          <p:cNvPr id="5" name="Рисунок 4" descr="400.jp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3768" y="214290"/>
            <a:ext cx="959538" cy="42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Выставка детского творчества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42986"/>
          <a:ext cx="8329642" cy="5928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14"/>
                <a:gridCol w="3786214"/>
                <a:gridCol w="1428760"/>
                <a:gridCol w="2357454"/>
              </a:tblGrid>
              <a:tr h="686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1200" b="1" i="1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b="1" i="1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Мероприятие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Срок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Ответственный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149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Осенний калейдоскоп (рисунки и поделки из природного материала)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508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воспитатели всех возрастных групп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306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Пешеход, дорога, улица (ПДД) (рисунки и поделки из бросового материала)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октябрь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508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воспитатели всех возрастных групп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49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Осторожно, огонь!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(рисунки и поделки)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ноябрь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508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воспитатели всех возрастных групп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9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Зимушка - хрустальная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декабрь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508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воспитатели всех возрастных групп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49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Метелица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январь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508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воспитатели всех возрастных групп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 descr="400.jp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9454" y="0"/>
            <a:ext cx="959538" cy="423080"/>
          </a:xfrm>
          <a:prstGeom prst="rect">
            <a:avLst/>
          </a:prstGeom>
        </p:spPr>
      </p:pic>
      <p:pic>
        <p:nvPicPr>
          <p:cNvPr id="6" name="Рисунок 5" descr="кузнецк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01024" y="0"/>
            <a:ext cx="833510" cy="42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Выставка детского творчества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2"/>
          <a:ext cx="8267728" cy="4584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207"/>
                <a:gridCol w="3391657"/>
                <a:gridCol w="2302644"/>
                <a:gridCol w="1831220"/>
              </a:tblGrid>
              <a:tr h="12199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Мой город Новокузнецк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февраль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508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воспитатели всех возрастных групп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755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Цветы для мамы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508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воспитатели всех возрастных групп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755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Космос в нашей жизни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508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воспитатели всех возрастных групп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755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Салют победного мая!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508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воспитатели всех возрастных групп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 descr="кузнецк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3900" y="214290"/>
            <a:ext cx="833510" cy="423080"/>
          </a:xfrm>
          <a:prstGeom prst="rect">
            <a:avLst/>
          </a:prstGeom>
        </p:spPr>
      </p:pic>
      <p:pic>
        <p:nvPicPr>
          <p:cNvPr id="6" name="Рисунок 5" descr="400.jp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72330" y="285728"/>
            <a:ext cx="959538" cy="42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Выставки  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детского творчества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9600" dirty="0" smtClean="0"/>
              <a:t>Вести из леса</a:t>
            </a:r>
          </a:p>
          <a:p>
            <a:r>
              <a:rPr lang="ru-RU" sz="9600" dirty="0" smtClean="0"/>
              <a:t>                                               сентябрь</a:t>
            </a:r>
          </a:p>
          <a:p>
            <a:r>
              <a:rPr lang="ru-RU" sz="9600" dirty="0" smtClean="0"/>
              <a:t>        </a:t>
            </a:r>
          </a:p>
          <a:p>
            <a:r>
              <a:rPr lang="ru-RU" sz="9600" dirty="0" smtClean="0"/>
              <a:t>Пешеход, дорога, улица!</a:t>
            </a:r>
          </a:p>
          <a:p>
            <a:r>
              <a:rPr lang="ru-RU" sz="9600" dirty="0" smtClean="0"/>
              <a:t>                                                      октябрь</a:t>
            </a:r>
          </a:p>
          <a:p>
            <a:r>
              <a:rPr lang="ru-RU" sz="9600" dirty="0" smtClean="0"/>
              <a:t>Пожарная безопасность</a:t>
            </a:r>
          </a:p>
          <a:p>
            <a:r>
              <a:rPr lang="ru-RU" sz="9600" dirty="0" smtClean="0"/>
              <a:t>                                             ноябрь</a:t>
            </a:r>
          </a:p>
          <a:p>
            <a:r>
              <a:rPr lang="ru-RU" sz="9600" dirty="0" smtClean="0"/>
              <a:t>Новогодняя игрушка</a:t>
            </a:r>
          </a:p>
          <a:p>
            <a:r>
              <a:rPr lang="ru-RU" sz="9600" dirty="0" smtClean="0"/>
              <a:t>                                   декабрь</a:t>
            </a:r>
          </a:p>
          <a:p>
            <a:r>
              <a:rPr lang="ru-RU" sz="9600" dirty="0" smtClean="0"/>
              <a:t>Оформление группы к новому году</a:t>
            </a:r>
          </a:p>
          <a:p>
            <a:r>
              <a:rPr lang="ru-RU" sz="9600" dirty="0" smtClean="0"/>
              <a:t>                                                     декабрь</a:t>
            </a:r>
          </a:p>
          <a:p>
            <a:r>
              <a:rPr lang="ru-RU" sz="9600" dirty="0" smtClean="0"/>
              <a:t>воспитатели всех возрастных групп</a:t>
            </a:r>
          </a:p>
          <a:p>
            <a:r>
              <a:rPr lang="ru-RU" sz="9600" dirty="0" smtClean="0"/>
              <a:t>Оформление к дню Победы</a:t>
            </a:r>
          </a:p>
          <a:p>
            <a:r>
              <a:rPr lang="ru-RU" sz="9600" dirty="0" smtClean="0"/>
              <a:t>май</a:t>
            </a:r>
          </a:p>
          <a:p>
            <a:pPr algn="ctr">
              <a:buNone/>
            </a:pPr>
            <a:r>
              <a:rPr lang="ru-RU" sz="7200" dirty="0" smtClean="0"/>
              <a:t> </a:t>
            </a:r>
          </a:p>
          <a:p>
            <a:pPr algn="ctr">
              <a:buNone/>
            </a:pPr>
            <a:endParaRPr lang="ru-RU" sz="9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кузнецк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3900" y="214290"/>
            <a:ext cx="833510" cy="423080"/>
          </a:xfrm>
          <a:prstGeom prst="rect">
            <a:avLst/>
          </a:prstGeom>
        </p:spPr>
      </p:pic>
      <p:pic>
        <p:nvPicPr>
          <p:cNvPr id="5" name="Рисунок 4" descr="400.jp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3768" y="214290"/>
            <a:ext cx="959538" cy="42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85794"/>
            <a:ext cx="8686800" cy="5096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rgbClr val="7030A0"/>
                </a:solidFill>
              </a:rPr>
              <a:t>КОРРЕКЦИОННО-РАЗВИВАЮЩАЯ РАБОТА </a:t>
            </a:r>
            <a:br>
              <a:rPr lang="ru-RU" b="0" dirty="0" smtClean="0">
                <a:solidFill>
                  <a:srgbClr val="7030A0"/>
                </a:solidFill>
              </a:rPr>
            </a:br>
            <a:r>
              <a:rPr lang="ru-RU" b="0" dirty="0" smtClean="0">
                <a:solidFill>
                  <a:srgbClr val="7030A0"/>
                </a:solidFill>
              </a:rPr>
              <a:t>в группах раннего возраста </a:t>
            </a:r>
            <a:br>
              <a:rPr lang="ru-RU" b="0" dirty="0" smtClean="0">
                <a:solidFill>
                  <a:srgbClr val="7030A0"/>
                </a:solidFill>
              </a:rPr>
            </a:br>
            <a:r>
              <a:rPr lang="ru-RU" b="0" dirty="0" smtClean="0">
                <a:solidFill>
                  <a:srgbClr val="7030A0"/>
                </a:solidFill>
              </a:rPr>
              <a:t>октябрь</a:t>
            </a:r>
            <a:endParaRPr lang="ru-RU" b="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i="1" u="sng" dirty="0" smtClean="0"/>
              <a:t>Подготовка к совещанию</a:t>
            </a:r>
            <a:endParaRPr lang="ru-RU" dirty="0" smtClean="0"/>
          </a:p>
          <a:p>
            <a:pPr lvl="0"/>
            <a:r>
              <a:rPr lang="ru-RU" dirty="0" smtClean="0"/>
              <a:t>«Игры в адаптационный период» (опыт работы)</a:t>
            </a:r>
          </a:p>
          <a:p>
            <a:pPr lvl="0"/>
            <a:r>
              <a:rPr lang="ru-RU" dirty="0" smtClean="0"/>
              <a:t>Памятка для воспитателей «Организация </a:t>
            </a:r>
            <a:r>
              <a:rPr lang="ru-RU" dirty="0" err="1" smtClean="0"/>
              <a:t>педпроцесса</a:t>
            </a:r>
            <a:r>
              <a:rPr lang="ru-RU" dirty="0" smtClean="0"/>
              <a:t> в период адаптации»</a:t>
            </a:r>
          </a:p>
          <a:p>
            <a:pPr lvl="0"/>
            <a:r>
              <a:rPr lang="ru-RU" dirty="0" smtClean="0"/>
              <a:t>Оформление карт комплексного исследования ребенка раннего возраста.</a:t>
            </a:r>
          </a:p>
          <a:p>
            <a:pPr lvl="0"/>
            <a:r>
              <a:rPr lang="ru-RU" dirty="0" smtClean="0"/>
              <a:t>Заполнение листов адаптации вновь поступивших детей.</a:t>
            </a:r>
          </a:p>
          <a:p>
            <a:pPr lvl="0"/>
            <a:r>
              <a:rPr lang="ru-RU" dirty="0" smtClean="0"/>
              <a:t>Изучение нормативов физического и психического развития ребенка.</a:t>
            </a:r>
          </a:p>
          <a:p>
            <a:pPr lvl="0"/>
            <a:r>
              <a:rPr lang="ru-RU" dirty="0" smtClean="0"/>
              <a:t>Разработка консультаций, памяток для родителей.</a:t>
            </a:r>
          </a:p>
          <a:p>
            <a:r>
              <a:rPr lang="ru-RU" b="1" i="1" u="wavy" dirty="0" smtClean="0"/>
              <a:t>Повестка дня:</a:t>
            </a:r>
            <a:endParaRPr lang="ru-RU" dirty="0" smtClean="0"/>
          </a:p>
          <a:p>
            <a:pPr lvl="0"/>
            <a:r>
              <a:rPr lang="ru-RU" dirty="0" smtClean="0"/>
              <a:t>Адаптация детей к условиям ДОУ</a:t>
            </a:r>
          </a:p>
          <a:p>
            <a:pPr lvl="0"/>
            <a:r>
              <a:rPr lang="ru-RU" dirty="0" smtClean="0"/>
              <a:t>Физическое развитие и здоровье</a:t>
            </a:r>
          </a:p>
          <a:p>
            <a:r>
              <a:rPr lang="ru-RU" dirty="0" smtClean="0"/>
              <a:t>Характеристика нервно-психологического развития детей раннего возраста</a:t>
            </a:r>
            <a:endParaRPr lang="ru-RU" dirty="0"/>
          </a:p>
        </p:txBody>
      </p:sp>
      <p:pic>
        <p:nvPicPr>
          <p:cNvPr id="4" name="Рисунок 3" descr="400.jp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9454" y="0"/>
            <a:ext cx="959538" cy="423080"/>
          </a:xfrm>
          <a:prstGeom prst="rect">
            <a:avLst/>
          </a:prstGeom>
        </p:spPr>
      </p:pic>
      <p:pic>
        <p:nvPicPr>
          <p:cNvPr id="5" name="Рисунок 4" descr="кузнецк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01024" y="0"/>
            <a:ext cx="833510" cy="42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000108"/>
            <a:ext cx="86868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rgbClr val="7030A0"/>
                </a:solidFill>
              </a:rPr>
              <a:t>КОРРЕКЦИОННО-РАЗВИВАЮЩАЯ </a:t>
            </a:r>
            <a:r>
              <a:rPr lang="ru-RU" dirty="0" smtClean="0">
                <a:solidFill>
                  <a:srgbClr val="7030A0"/>
                </a:solidFill>
              </a:rPr>
              <a:t>РАБОТА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в группах раннего возраста </a:t>
            </a:r>
            <a:r>
              <a:rPr lang="ru-RU" b="0" dirty="0" smtClean="0">
                <a:solidFill>
                  <a:srgbClr val="7030A0"/>
                </a:solidFill>
              </a:rPr>
              <a:t/>
            </a:r>
            <a:br>
              <a:rPr lang="ru-RU" b="0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январь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71678"/>
            <a:ext cx="8686800" cy="4008447"/>
          </a:xfrm>
        </p:spPr>
        <p:txBody>
          <a:bodyPr>
            <a:normAutofit fontScale="62500" lnSpcReduction="20000"/>
          </a:bodyPr>
          <a:lstStyle/>
          <a:p>
            <a:r>
              <a:rPr lang="ru-RU" i="1" u="sng" dirty="0" smtClean="0"/>
              <a:t>Подготовка к совещанию</a:t>
            </a:r>
            <a:endParaRPr lang="ru-RU" dirty="0" smtClean="0"/>
          </a:p>
          <a:p>
            <a:pPr lvl="0"/>
            <a:r>
              <a:rPr lang="ru-RU" dirty="0" smtClean="0"/>
              <a:t>Сенсорное развитие детей раннего возраста</a:t>
            </a:r>
          </a:p>
          <a:p>
            <a:pPr lvl="0"/>
            <a:r>
              <a:rPr lang="ru-RU" dirty="0" smtClean="0"/>
              <a:t>Оформление карт комплексного исследования ребенка раннего возраста.</a:t>
            </a:r>
          </a:p>
          <a:p>
            <a:pPr lvl="0"/>
            <a:r>
              <a:rPr lang="ru-RU" dirty="0" smtClean="0"/>
              <a:t>Контроль «Организация предметно-развивающей среды по познавательному развитию детей раннего возраста»</a:t>
            </a:r>
          </a:p>
          <a:p>
            <a:pPr lvl="0"/>
            <a:r>
              <a:rPr lang="ru-RU" dirty="0" smtClean="0"/>
              <a:t>Разработка консультаций, памяток для родителей.</a:t>
            </a:r>
          </a:p>
          <a:p>
            <a:r>
              <a:rPr lang="ru-RU" b="1" i="1" u="wavy" dirty="0" smtClean="0"/>
              <a:t>Повестка дня</a:t>
            </a:r>
            <a:endParaRPr lang="ru-RU" dirty="0" smtClean="0"/>
          </a:p>
          <a:p>
            <a:pPr lvl="0"/>
            <a:r>
              <a:rPr lang="ru-RU" dirty="0" smtClean="0"/>
              <a:t>Результаты нервно-психологического развития детей раннего возраста на середину года.</a:t>
            </a:r>
          </a:p>
          <a:p>
            <a:pPr lvl="0"/>
            <a:r>
              <a:rPr lang="ru-RU" dirty="0" smtClean="0"/>
              <a:t>Результаты контроля «Организация предметно-развивающей среды по познавательному развитию детей раннего возраста»</a:t>
            </a:r>
          </a:p>
          <a:p>
            <a:r>
              <a:rPr lang="ru-RU" dirty="0" smtClean="0"/>
              <a:t>Результаты анкетирования родителей «Как прошла адаптация вашего ребенка?»</a:t>
            </a:r>
            <a:endParaRPr lang="ru-RU" dirty="0"/>
          </a:p>
        </p:txBody>
      </p:sp>
      <p:pic>
        <p:nvPicPr>
          <p:cNvPr id="4" name="Рисунок 3" descr="кузнецк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3900" y="214290"/>
            <a:ext cx="833510" cy="423080"/>
          </a:xfrm>
          <a:prstGeom prst="rect">
            <a:avLst/>
          </a:prstGeom>
        </p:spPr>
      </p:pic>
      <p:pic>
        <p:nvPicPr>
          <p:cNvPr id="5" name="Рисунок 4" descr="400.jp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3768" y="214290"/>
            <a:ext cx="959538" cy="42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071546"/>
            <a:ext cx="86868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КОРРЕКЦИОННО-РАЗВИВАЮЩАЯ РАБОТА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в группах раннего возраста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апрель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00240"/>
            <a:ext cx="8686800" cy="4079885"/>
          </a:xfrm>
        </p:spPr>
        <p:txBody>
          <a:bodyPr>
            <a:normAutofit fontScale="70000" lnSpcReduction="20000"/>
          </a:bodyPr>
          <a:lstStyle/>
          <a:p>
            <a:r>
              <a:rPr lang="ru-RU" i="1" u="sng" dirty="0" smtClean="0"/>
              <a:t>Подготовка к совещанию</a:t>
            </a:r>
            <a:endParaRPr lang="ru-RU" dirty="0" smtClean="0"/>
          </a:p>
          <a:p>
            <a:pPr lvl="0"/>
            <a:r>
              <a:rPr lang="ru-RU" dirty="0" smtClean="0"/>
              <a:t>Методические рекомендации «Игры, развивающие мышление»</a:t>
            </a:r>
          </a:p>
          <a:p>
            <a:pPr lvl="0"/>
            <a:r>
              <a:rPr lang="ru-RU" dirty="0" smtClean="0"/>
              <a:t>Проведение консультации «Музыка в развитии детей раннего возраста»</a:t>
            </a:r>
          </a:p>
          <a:p>
            <a:pPr lvl="0"/>
            <a:r>
              <a:rPr lang="ru-RU" dirty="0" smtClean="0"/>
              <a:t>Оформление карт комплексного исследования ребенка раннего возраста.</a:t>
            </a:r>
          </a:p>
          <a:p>
            <a:pPr lvl="0"/>
            <a:r>
              <a:rPr lang="ru-RU" dirty="0" smtClean="0"/>
              <a:t>Разработка консультаций, памяток для родителей.</a:t>
            </a:r>
          </a:p>
          <a:p>
            <a:r>
              <a:rPr lang="ru-RU" b="1" i="1" u="wavy" dirty="0" smtClean="0"/>
              <a:t>Повестка дня</a:t>
            </a:r>
            <a:endParaRPr lang="ru-RU" dirty="0" smtClean="0"/>
          </a:p>
          <a:p>
            <a:pPr lvl="0"/>
            <a:r>
              <a:rPr lang="ru-RU" dirty="0" smtClean="0"/>
              <a:t>Динамика нервно-психологического развития детей.</a:t>
            </a:r>
          </a:p>
          <a:p>
            <a:r>
              <a:rPr lang="ru-RU" dirty="0" smtClean="0"/>
              <a:t>Организация познавательной и игровой деятельности детей раннего возраста (из опыта работы).</a:t>
            </a:r>
            <a:endParaRPr lang="ru-RU" dirty="0"/>
          </a:p>
        </p:txBody>
      </p:sp>
      <p:pic>
        <p:nvPicPr>
          <p:cNvPr id="4" name="Рисунок 3" descr="кузнецк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3900" y="214290"/>
            <a:ext cx="833510" cy="423080"/>
          </a:xfrm>
          <a:prstGeom prst="rect">
            <a:avLst/>
          </a:prstGeom>
        </p:spPr>
      </p:pic>
      <p:pic>
        <p:nvPicPr>
          <p:cNvPr id="5" name="Рисунок 4" descr="400.jp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72330" y="214290"/>
            <a:ext cx="959538" cy="42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85794"/>
            <a:ext cx="8686800" cy="8572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solidFill>
                  <a:srgbClr val="00B050"/>
                </a:solidFill>
              </a:rPr>
              <a:t>Медико</a:t>
            </a:r>
            <a:r>
              <a:rPr lang="ru-RU" sz="3200" b="1" dirty="0" smtClean="0">
                <a:solidFill>
                  <a:srgbClr val="00B050"/>
                </a:solidFill>
              </a:rPr>
              <a:t> – психолого-педагогические совещания  в  группах  с ОНР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октябрь</a:t>
            </a:r>
            <a:r>
              <a:rPr lang="ru-RU" sz="2400" b="0" dirty="0" smtClean="0"/>
              <a:t/>
            </a:r>
            <a:br>
              <a:rPr lang="ru-RU" sz="2400" b="0" dirty="0" smtClean="0"/>
            </a:br>
            <a:endParaRPr lang="ru-RU" sz="24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u="wavy" dirty="0" smtClean="0"/>
              <a:t>Комплектование групп детей </a:t>
            </a:r>
            <a:endParaRPr lang="ru-RU" dirty="0" smtClean="0"/>
          </a:p>
          <a:p>
            <a:r>
              <a:rPr lang="ru-RU" b="1" i="1" u="wavy" dirty="0" smtClean="0"/>
              <a:t>с нарушением речи </a:t>
            </a:r>
            <a:endParaRPr lang="ru-RU" dirty="0" smtClean="0"/>
          </a:p>
          <a:p>
            <a:r>
              <a:rPr lang="ru-RU" dirty="0" smtClean="0"/>
              <a:t>1.Комплектование групп детей с нарушением речи.</a:t>
            </a:r>
          </a:p>
          <a:p>
            <a:r>
              <a:rPr lang="ru-RU" dirty="0" smtClean="0"/>
              <a:t>2. Результаты мониторинга освоения детьми образовательной программы ДОУ.</a:t>
            </a:r>
          </a:p>
          <a:p>
            <a:r>
              <a:rPr lang="ru-RU" dirty="0" smtClean="0"/>
              <a:t>3.Результаты психолого-педагогической диагностики готовности детей к школьному обучению.</a:t>
            </a:r>
            <a:endParaRPr lang="ru-RU" dirty="0"/>
          </a:p>
        </p:txBody>
      </p:sp>
      <p:pic>
        <p:nvPicPr>
          <p:cNvPr id="4" name="Рисунок 3" descr="400.jp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9454" y="0"/>
            <a:ext cx="959538" cy="423080"/>
          </a:xfrm>
          <a:prstGeom prst="rect">
            <a:avLst/>
          </a:prstGeom>
        </p:spPr>
      </p:pic>
      <p:pic>
        <p:nvPicPr>
          <p:cNvPr id="5" name="Рисунок 4" descr="кузнецк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01024" y="0"/>
            <a:ext cx="833510" cy="42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857232"/>
            <a:ext cx="8686800" cy="12858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solidFill>
                  <a:srgbClr val="00B050"/>
                </a:solidFill>
              </a:rPr>
              <a:t>Медико</a:t>
            </a:r>
            <a:r>
              <a:rPr lang="ru-RU" sz="3200" b="1" dirty="0" smtClean="0">
                <a:solidFill>
                  <a:srgbClr val="00B050"/>
                </a:solidFill>
              </a:rPr>
              <a:t> – психолого-педагогические совещания  в  группах  с ОНР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январь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43116"/>
            <a:ext cx="8686800" cy="3937009"/>
          </a:xfrm>
        </p:spPr>
        <p:txBody>
          <a:bodyPr/>
          <a:lstStyle/>
          <a:p>
            <a:pPr>
              <a:buNone/>
            </a:pPr>
            <a:r>
              <a:rPr lang="ru-RU" b="1" i="1" u="wavy" dirty="0" smtClean="0"/>
              <a:t>Освоение детьми содержания реализуемых программ</a:t>
            </a:r>
            <a:endParaRPr lang="ru-RU" dirty="0" smtClean="0"/>
          </a:p>
          <a:p>
            <a:r>
              <a:rPr lang="ru-RU" dirty="0" smtClean="0"/>
              <a:t>1. О результатах коррекционно-развивающей работы в первом полугодии.</a:t>
            </a:r>
          </a:p>
          <a:p>
            <a:r>
              <a:rPr lang="ru-RU" dirty="0" smtClean="0"/>
              <a:t>2. Результаты  психолого-педагогической диагностики за первое полугодие.</a:t>
            </a:r>
            <a:endParaRPr lang="ru-RU" dirty="0"/>
          </a:p>
        </p:txBody>
      </p:sp>
      <p:pic>
        <p:nvPicPr>
          <p:cNvPr id="4" name="Рисунок 3" descr="кузнецк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3900" y="214290"/>
            <a:ext cx="833510" cy="423080"/>
          </a:xfrm>
          <a:prstGeom prst="rect">
            <a:avLst/>
          </a:prstGeom>
        </p:spPr>
      </p:pic>
      <p:pic>
        <p:nvPicPr>
          <p:cNvPr id="5" name="Рисунок 4" descr="400.jp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00892" y="214290"/>
            <a:ext cx="959538" cy="42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686800" cy="7143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rgbClr val="00B050"/>
                </a:solidFill>
              </a:rPr>
              <a:t>Медико</a:t>
            </a:r>
            <a:r>
              <a:rPr lang="ru-RU" sz="2800" b="1" dirty="0" smtClean="0">
                <a:solidFill>
                  <a:srgbClr val="00B050"/>
                </a:solidFill>
              </a:rPr>
              <a:t> – психолого-педагогические совещания  в  группах  с ОНР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апрель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00240"/>
            <a:ext cx="8686800" cy="407988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u="wavy" dirty="0" smtClean="0"/>
              <a:t>Результаты коррекционно-развивающей работы  за </a:t>
            </a:r>
            <a:r>
              <a:rPr lang="ru-RU" b="1" i="1" u="wavy" dirty="0" smtClean="0"/>
              <a:t>2021-2022 учебный </a:t>
            </a:r>
            <a:r>
              <a:rPr lang="ru-RU" b="1" i="1" u="wavy" dirty="0" smtClean="0"/>
              <a:t>год</a:t>
            </a:r>
            <a:endParaRPr lang="ru-RU" dirty="0" smtClean="0"/>
          </a:p>
          <a:p>
            <a:r>
              <a:rPr lang="ru-RU" dirty="0" smtClean="0"/>
              <a:t>1.Итоги коррекционной работы  за учебный год.</a:t>
            </a:r>
          </a:p>
          <a:p>
            <a:r>
              <a:rPr lang="ru-RU" dirty="0" smtClean="0"/>
              <a:t>2. Результаты мониторинга освоения детьми образовательной программы ДОУ. </a:t>
            </a:r>
          </a:p>
          <a:p>
            <a:r>
              <a:rPr lang="ru-RU" dirty="0" smtClean="0"/>
              <a:t>3.Результаты диагностики готовности  к школьному обучению детей группы.</a:t>
            </a:r>
            <a:endParaRPr lang="ru-RU" dirty="0"/>
          </a:p>
        </p:txBody>
      </p:sp>
      <p:pic>
        <p:nvPicPr>
          <p:cNvPr id="4" name="Рисунок 3" descr="кузнецк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3900" y="214290"/>
            <a:ext cx="833510" cy="423080"/>
          </a:xfrm>
          <a:prstGeom prst="rect">
            <a:avLst/>
          </a:prstGeom>
        </p:spPr>
      </p:pic>
      <p:pic>
        <p:nvPicPr>
          <p:cNvPr id="5" name="Рисунок 4" descr="400.jp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72330" y="285728"/>
            <a:ext cx="959538" cy="42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летней оздоровительной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Основная цель работы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создание максимально эффективных условий  для организации оздоровительной работы и развития познавательного интереса воспитанников.                                                                                                </a:t>
            </a:r>
          </a:p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Обеспечить охрану жизни и здоровья детей, предупреждение заболеваемости  и  травматизма. 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Реализовать систему мероприятий, направленную на оздоровление и физическое развитие воспитанников, их нравственное воспитание, развитие любознательности, познавательных способностей дошкольников.       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Осуществить педагогическое просвещение родителей по вопросам воспитания и оздоровления детей в летний период.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pic>
        <p:nvPicPr>
          <p:cNvPr id="4" name="Рисунок 3" descr="400.jp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3702" y="285728"/>
            <a:ext cx="959538" cy="423080"/>
          </a:xfrm>
          <a:prstGeom prst="rect">
            <a:avLst/>
          </a:prstGeom>
        </p:spPr>
      </p:pic>
      <p:pic>
        <p:nvPicPr>
          <p:cNvPr id="5" name="Рисунок 4" descr="кузнецк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15272" y="285728"/>
            <a:ext cx="833510" cy="42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928670"/>
            <a:ext cx="86868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КОНТРОЛЬНО-ИНСПЕКЦИОННАЯ ДЕЯТЕЛЬНОСТЬ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14554"/>
            <a:ext cx="8686800" cy="3865571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Мониторинг  </a:t>
            </a:r>
          </a:p>
          <a:p>
            <a:pPr algn="ctr">
              <a:buNone/>
            </a:pP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внутриучрежденческого контроля </a:t>
            </a:r>
          </a:p>
          <a:p>
            <a:pPr marL="514350" indent="-514350" algn="ctr">
              <a:buAutoNum type="arabicPeriod"/>
            </a:pPr>
            <a:r>
              <a:rPr lang="ru-RU" b="1" dirty="0" smtClean="0"/>
              <a:t>Безопасность в ДОУ</a:t>
            </a:r>
          </a:p>
          <a:p>
            <a:pPr marL="514350" indent="-514350" algn="ctr">
              <a:buAutoNum type="arabicPeriod"/>
            </a:pPr>
            <a:r>
              <a:rPr lang="ru-RU" b="1" dirty="0" smtClean="0"/>
              <a:t>Организация физкультурно-оздоровительной работы</a:t>
            </a:r>
          </a:p>
          <a:p>
            <a:pPr marL="514350" indent="-514350" algn="ctr">
              <a:buAutoNum type="arabicPeriod"/>
            </a:pPr>
            <a:r>
              <a:rPr lang="ru-RU" b="1" dirty="0" smtClean="0"/>
              <a:t>Организация воспитательно-образовательного процесса</a:t>
            </a:r>
          </a:p>
          <a:p>
            <a:pPr marL="514350" indent="-514350" algn="ctr">
              <a:buAutoNum type="arabicPeriod"/>
            </a:pPr>
            <a:r>
              <a:rPr lang="ru-RU" b="1" dirty="0" smtClean="0"/>
              <a:t>Организация питания</a:t>
            </a:r>
          </a:p>
          <a:p>
            <a:pPr marL="514350" indent="-514350" algn="ctr">
              <a:buAutoNum type="arabicPeriod"/>
            </a:pPr>
            <a:r>
              <a:rPr lang="ru-RU" b="1" dirty="0" smtClean="0"/>
              <a:t>Контроль за организацией взаимодействия с родителями</a:t>
            </a:r>
            <a:endParaRPr lang="ru-RU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кузнецк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3900" y="214290"/>
            <a:ext cx="833510" cy="423080"/>
          </a:xfrm>
          <a:prstGeom prst="rect">
            <a:avLst/>
          </a:prstGeom>
        </p:spPr>
      </p:pic>
      <p:pic>
        <p:nvPicPr>
          <p:cNvPr id="5" name="Рисунок 4" descr="400.jp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3768" y="214290"/>
            <a:ext cx="959538" cy="42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Персональный контроль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Деятельность педагогов, претендующих на квалификационную категорию</a:t>
            </a:r>
          </a:p>
          <a:p>
            <a:r>
              <a:rPr lang="ru-RU" dirty="0" smtClean="0"/>
              <a:t>2. Деятельность молодых специалистов и вновь принятых педагогов</a:t>
            </a:r>
            <a:endParaRPr lang="ru-RU" dirty="0"/>
          </a:p>
        </p:txBody>
      </p:sp>
      <p:pic>
        <p:nvPicPr>
          <p:cNvPr id="4" name="Рисунок 3" descr="кузнецк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3900" y="214290"/>
            <a:ext cx="833510" cy="423080"/>
          </a:xfrm>
          <a:prstGeom prst="rect">
            <a:avLst/>
          </a:prstGeom>
        </p:spPr>
      </p:pic>
      <p:pic>
        <p:nvPicPr>
          <p:cNvPr id="5" name="Рисунок 4" descr="400.jp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72330" y="214290"/>
            <a:ext cx="959538" cy="42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14356"/>
            <a:ext cx="86868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Контроль коррекционно-развивающей работы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i="1" u="sng" dirty="0" smtClean="0"/>
              <a:t>Контроль коррекционно-педагогического процесса по преодолению ОНР </a:t>
            </a:r>
          </a:p>
          <a:p>
            <a:pPr algn="ctr">
              <a:buNone/>
            </a:pPr>
            <a:r>
              <a:rPr lang="ru-RU" b="1" i="1" u="sng" dirty="0" smtClean="0"/>
              <a:t>у воспитанников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i="1" dirty="0" smtClean="0"/>
              <a:t>Организованная деятельность (занятия)</a:t>
            </a:r>
          </a:p>
          <a:p>
            <a:pPr marL="514350" indent="-514350">
              <a:buFont typeface="Wingdings 2"/>
              <a:buAutoNum type="arabicPeriod"/>
            </a:pPr>
            <a:r>
              <a:rPr lang="ru-RU" i="1" dirty="0" smtClean="0"/>
              <a:t>Совместная деятельность воспитателя с детьми</a:t>
            </a:r>
            <a:endParaRPr lang="ru-RU" dirty="0" smtClean="0"/>
          </a:p>
          <a:p>
            <a:pPr marL="514350" indent="-514350">
              <a:buFont typeface="Wingdings 2"/>
              <a:buAutoNum type="arabicPeriod"/>
            </a:pPr>
            <a:r>
              <a:rPr lang="ru-RU" i="1" dirty="0" smtClean="0"/>
              <a:t>Совместная деятельность детей</a:t>
            </a: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кузнецк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3900" y="214290"/>
            <a:ext cx="833510" cy="423080"/>
          </a:xfrm>
          <a:prstGeom prst="rect">
            <a:avLst/>
          </a:prstGeom>
        </p:spPr>
      </p:pic>
      <p:pic>
        <p:nvPicPr>
          <p:cNvPr id="5" name="Рисунок 4" descr="400.jp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72330" y="214290"/>
            <a:ext cx="959538" cy="42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42918"/>
            <a:ext cx="86868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rgbClr val="C00000"/>
                </a:solidFill>
              </a:rPr>
              <a:t>Контроль психологической готовности детей к школе</a:t>
            </a:r>
            <a:endParaRPr lang="ru-RU" b="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Углубленная психолого-педагогическая диагностика детей </a:t>
            </a:r>
          </a:p>
          <a:p>
            <a:pPr marL="514350" indent="-514350">
              <a:buAutoNum type="arabicPeriod"/>
            </a:pPr>
            <a:r>
              <a:rPr lang="ru-RU" dirty="0" smtClean="0"/>
              <a:t>Интеллектуальная готовность</a:t>
            </a:r>
          </a:p>
          <a:p>
            <a:pPr marL="514350" indent="-514350">
              <a:buAutoNum type="arabicPeriod"/>
            </a:pPr>
            <a:r>
              <a:rPr lang="ru-RU" dirty="0" smtClean="0"/>
              <a:t>Мотивационная готовность к обучению в школе</a:t>
            </a:r>
          </a:p>
          <a:p>
            <a:pPr marL="514350" indent="-514350">
              <a:buAutoNum type="arabicPeriod"/>
            </a:pPr>
            <a:r>
              <a:rPr lang="ru-RU" dirty="0" smtClean="0"/>
              <a:t>Социальная готовность</a:t>
            </a:r>
            <a:endParaRPr lang="ru-RU" dirty="0"/>
          </a:p>
        </p:txBody>
      </p:sp>
      <p:pic>
        <p:nvPicPr>
          <p:cNvPr id="4" name="Рисунок 3" descr="кузнецк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3900" y="214290"/>
            <a:ext cx="833510" cy="423080"/>
          </a:xfrm>
          <a:prstGeom prst="rect">
            <a:avLst/>
          </a:prstGeom>
        </p:spPr>
      </p:pic>
      <p:pic>
        <p:nvPicPr>
          <p:cNvPr id="5" name="Рисунок 4" descr="400.jp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3768" y="214290"/>
            <a:ext cx="959538" cy="42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239000" cy="1428760"/>
          </a:xfrm>
        </p:spPr>
        <p:txBody>
          <a:bodyPr>
            <a:noAutofit/>
          </a:bodyPr>
          <a:lstStyle/>
          <a:p>
            <a:pPr algn="ctr"/>
            <a:r>
              <a:rPr lang="ru-RU" sz="3200" b="0" i="1" dirty="0" smtClean="0">
                <a:solidFill>
                  <a:srgbClr val="C00000"/>
                </a:solidFill>
              </a:rPr>
              <a:t>Контроль медико-педагогической работы в ДОУ</a:t>
            </a:r>
            <a:r>
              <a:rPr lang="ru-RU" sz="3200" b="0" dirty="0" smtClean="0"/>
              <a:t/>
            </a:r>
            <a:br>
              <a:rPr lang="ru-RU" sz="3200" b="0" dirty="0" smtClean="0"/>
            </a:br>
            <a:endParaRPr lang="ru-RU" sz="32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Санитарное состояние и содержание участка</a:t>
            </a:r>
          </a:p>
          <a:p>
            <a:pPr marL="514350" indent="-514350">
              <a:buAutoNum type="arabicPeriod"/>
            </a:pPr>
            <a:r>
              <a:rPr lang="ru-RU" dirty="0" smtClean="0"/>
              <a:t>Санитарно-гигиеническое состояние помещений</a:t>
            </a:r>
          </a:p>
          <a:p>
            <a:pPr marL="514350" indent="-514350">
              <a:buAutoNum type="arabicPeriod"/>
            </a:pPr>
            <a:r>
              <a:rPr lang="ru-RU" dirty="0" smtClean="0"/>
              <a:t>Организация питания</a:t>
            </a:r>
          </a:p>
          <a:p>
            <a:pPr marL="514350" indent="-514350">
              <a:buAutoNum type="arabicPeriod"/>
            </a:pPr>
            <a:r>
              <a:rPr lang="ru-RU" dirty="0" smtClean="0"/>
              <a:t>Соблюдение двигательного режима на прогулке и в течении дня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Проведение физкультурных занятий 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Проведение оздоровительных мероприятий в режиме дня</a:t>
            </a:r>
          </a:p>
          <a:p>
            <a:endParaRPr lang="ru-RU" dirty="0"/>
          </a:p>
        </p:txBody>
      </p:sp>
      <p:pic>
        <p:nvPicPr>
          <p:cNvPr id="4" name="Рисунок 3" descr="кузнецк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3900" y="0"/>
            <a:ext cx="833510" cy="423080"/>
          </a:xfrm>
          <a:prstGeom prst="rect">
            <a:avLst/>
          </a:prstGeom>
        </p:spPr>
      </p:pic>
      <p:pic>
        <p:nvPicPr>
          <p:cNvPr id="5" name="Рисунок 4" descr="400.jp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3768" y="0"/>
            <a:ext cx="959538" cy="42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Летняя оздоровительная работа</a:t>
            </a:r>
            <a:endParaRPr lang="ru-RU" dirty="0"/>
          </a:p>
        </p:txBody>
      </p:sp>
      <p:pic>
        <p:nvPicPr>
          <p:cNvPr id="7" name="Содержимое 6" descr="DSC097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5122" y="1554163"/>
            <a:ext cx="8046155" cy="4525962"/>
          </a:xfrm>
        </p:spPr>
      </p:pic>
      <p:pic>
        <p:nvPicPr>
          <p:cNvPr id="4" name="Рисунок 3" descr="кузнецк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2462" y="214290"/>
            <a:ext cx="833510" cy="423080"/>
          </a:xfrm>
          <a:prstGeom prst="rect">
            <a:avLst/>
          </a:prstGeom>
        </p:spPr>
      </p:pic>
      <p:pic>
        <p:nvPicPr>
          <p:cNvPr id="5" name="Рисунок 4" descr="400.jpe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00892" y="214290"/>
            <a:ext cx="959538" cy="42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Летняя оздоровительная работа</a:t>
            </a:r>
            <a:endParaRPr lang="ru-RU" dirty="0"/>
          </a:p>
        </p:txBody>
      </p:sp>
      <p:pic>
        <p:nvPicPr>
          <p:cNvPr id="6" name="Содержимое 5" descr="DSC097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71612"/>
            <a:ext cx="8143932" cy="4525962"/>
          </a:xfrm>
        </p:spPr>
      </p:pic>
      <p:pic>
        <p:nvPicPr>
          <p:cNvPr id="4" name="Рисунок 3" descr="400.jp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5140" y="214290"/>
            <a:ext cx="959538" cy="423080"/>
          </a:xfrm>
          <a:prstGeom prst="rect">
            <a:avLst/>
          </a:prstGeom>
        </p:spPr>
      </p:pic>
      <p:pic>
        <p:nvPicPr>
          <p:cNvPr id="5" name="Рисунок 4" descr="кузнецк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86710" y="214290"/>
            <a:ext cx="833510" cy="42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наблюдения</a:t>
            </a:r>
            <a:endParaRPr lang="ru-RU" dirty="0"/>
          </a:p>
        </p:txBody>
      </p:sp>
      <p:pic>
        <p:nvPicPr>
          <p:cNvPr id="7" name="Содержимое 6" descr="DSC097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5122" y="1554163"/>
            <a:ext cx="8046155" cy="4525962"/>
          </a:xfrm>
        </p:spPr>
      </p:pic>
      <p:pic>
        <p:nvPicPr>
          <p:cNvPr id="4" name="Рисунок 3" descr="кузнецк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2462" y="214290"/>
            <a:ext cx="833510" cy="423080"/>
          </a:xfrm>
          <a:prstGeom prst="rect">
            <a:avLst/>
          </a:prstGeom>
        </p:spPr>
      </p:pic>
      <p:pic>
        <p:nvPicPr>
          <p:cNvPr id="5" name="Рисунок 4" descr="400.jpe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00892" y="214290"/>
            <a:ext cx="959538" cy="42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НАБЛЮДЕНИЯ</a:t>
            </a:r>
            <a:endParaRPr lang="ru-RU" dirty="0"/>
          </a:p>
        </p:txBody>
      </p:sp>
      <p:pic>
        <p:nvPicPr>
          <p:cNvPr id="5" name="Содержимое 4" descr="DSC097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5122" y="1285860"/>
            <a:ext cx="8046155" cy="4794265"/>
          </a:xfrm>
        </p:spPr>
      </p:pic>
      <p:pic>
        <p:nvPicPr>
          <p:cNvPr id="4" name="Рисунок 3" descr="400.jp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5140" y="214290"/>
            <a:ext cx="959538" cy="423080"/>
          </a:xfrm>
          <a:prstGeom prst="rect">
            <a:avLst/>
          </a:prstGeom>
        </p:spPr>
      </p:pic>
      <p:pic>
        <p:nvPicPr>
          <p:cNvPr id="6" name="Рисунок 5" descr="кузнецк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58148" y="214290"/>
            <a:ext cx="833510" cy="42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НАБЛЮДЕНИЯ</a:t>
            </a:r>
            <a:endParaRPr lang="ru-RU" dirty="0"/>
          </a:p>
        </p:txBody>
      </p:sp>
      <p:pic>
        <p:nvPicPr>
          <p:cNvPr id="4" name="Содержимое 3" descr="DSC097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5122" y="1554163"/>
            <a:ext cx="8046155" cy="4525962"/>
          </a:xfrm>
        </p:spPr>
      </p:pic>
      <p:pic>
        <p:nvPicPr>
          <p:cNvPr id="5" name="Рисунок 4" descr="кузнецк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2462" y="214290"/>
            <a:ext cx="833510" cy="423080"/>
          </a:xfrm>
          <a:prstGeom prst="rect">
            <a:avLst/>
          </a:prstGeom>
        </p:spPr>
      </p:pic>
      <p:pic>
        <p:nvPicPr>
          <p:cNvPr id="6" name="Рисунок 5" descr="400.jpe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29454" y="214290"/>
            <a:ext cx="959538" cy="42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Годовой план работы педагогического коллектива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Цель деятельности ДОУ: </a:t>
            </a:r>
            <a:r>
              <a:rPr lang="ru-RU" dirty="0" smtClean="0"/>
              <a:t>на формирование общей культуры, развитие физических, интеллектуальных, нравственных, эстетических и личностных качеств, формирование предпосылок учебной деятельности, сохранение и укрепление здоровья детей дошкольного возраста.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400.jp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0892" y="0"/>
            <a:ext cx="959538" cy="423080"/>
          </a:xfrm>
          <a:prstGeom prst="rect">
            <a:avLst/>
          </a:prstGeom>
        </p:spPr>
      </p:pic>
      <p:pic>
        <p:nvPicPr>
          <p:cNvPr id="6" name="Рисунок 5" descr="кузнецк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01024" y="0"/>
            <a:ext cx="833510" cy="42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268</TotalTime>
  <Words>1072</Words>
  <Application>Microsoft Office PowerPoint</Application>
  <PresentationFormat>Экран (4:3)</PresentationFormat>
  <Paragraphs>263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Трек</vt:lpstr>
      <vt:lpstr>Педагогический совет «Организационный» </vt:lpstr>
      <vt:lpstr>Повестка дня:</vt:lpstr>
      <vt:lpstr>Анализ летней оздоровительной работы</vt:lpstr>
      <vt:lpstr>Летняя оздоровительная работа</vt:lpstr>
      <vt:lpstr>Летняя оздоровительная работа</vt:lpstr>
      <vt:lpstr>наблюдения</vt:lpstr>
      <vt:lpstr>НАБЛЮДЕНИЯ</vt:lpstr>
      <vt:lpstr>НАБЛЮДЕНИЯ</vt:lpstr>
      <vt:lpstr>Годовой план работы педагогического коллектива</vt:lpstr>
      <vt:lpstr>  ГОДОВЫЕ ПЕДАГОГИЧЕСКИЕ ЗАДАЧИ на 2021- 2022 учебный год </vt:lpstr>
      <vt:lpstr>ПЕДАГОГИЧЕСКИЙ СОВЕТ   </vt:lpstr>
      <vt:lpstr>  Педагогический совет  </vt:lpstr>
      <vt:lpstr>Педагогический совет «Итоговый» </vt:lpstr>
      <vt:lpstr>Семинары</vt:lpstr>
      <vt:lpstr>Семинары</vt:lpstr>
      <vt:lpstr>Семинары</vt:lpstr>
      <vt:lpstr>Семинары</vt:lpstr>
      <vt:lpstr>Консультации    для    педагогов</vt:lpstr>
      <vt:lpstr>Мастер- класс </vt:lpstr>
      <vt:lpstr>Профессиональный конкурс  «Лесенка успеха»</vt:lpstr>
      <vt:lpstr>Выставка детского творчества</vt:lpstr>
      <vt:lpstr>Выставка детского творчества</vt:lpstr>
      <vt:lpstr>Выставки   детского творчества</vt:lpstr>
      <vt:lpstr>КОРРЕКЦИОННО-РАЗВИВАЮЩАЯ РАБОТА  в группах раннего возраста  октябрь</vt:lpstr>
      <vt:lpstr>КОРРЕКЦИОННО-РАЗВИВАЮЩАЯ РАБОТА  в группах раннего возраста  январь</vt:lpstr>
      <vt:lpstr>КОРРЕКЦИОННО-РАЗВИВАЮЩАЯ РАБОТА  в группах раннего возраста  апрель</vt:lpstr>
      <vt:lpstr>Медико – психолого-педагогические совещания  в  группах  с ОНР октябрь </vt:lpstr>
      <vt:lpstr>Медико – психолого-педагогические совещания  в  группах  с ОНР январь</vt:lpstr>
      <vt:lpstr>Медико – психолого-педагогические совещания  в  группах  с ОНР апрель</vt:lpstr>
      <vt:lpstr>КОНТРОЛЬНО-ИНСПЕКЦИОННАЯ ДЕЯТЕЛЬНОСТЬ</vt:lpstr>
      <vt:lpstr>Персональный контроль</vt:lpstr>
      <vt:lpstr>Контроль коррекционно-развивающей работы</vt:lpstr>
      <vt:lpstr>Контроль психологической готовности детей к школе</vt:lpstr>
      <vt:lpstr>Контроль медико-педагогической работы в ДОУ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 «Организационный»</dc:title>
  <dc:creator>Admin</dc:creator>
  <cp:lastModifiedBy>7</cp:lastModifiedBy>
  <cp:revision>40</cp:revision>
  <dcterms:created xsi:type="dcterms:W3CDTF">2015-10-08T02:59:46Z</dcterms:created>
  <dcterms:modified xsi:type="dcterms:W3CDTF">2023-03-21T02:49:24Z</dcterms:modified>
</cp:coreProperties>
</file>