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2" r:id="rId10"/>
    <p:sldId id="272" r:id="rId11"/>
    <p:sldId id="271" r:id="rId12"/>
    <p:sldId id="270" r:id="rId13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66"/>
    <a:srgbClr val="327FBE"/>
    <a:srgbClr val="0091FE"/>
    <a:srgbClr val="383FC2"/>
    <a:srgbClr val="C7CDD7"/>
    <a:srgbClr val="E5F6FB"/>
    <a:srgbClr val="AFF7FF"/>
    <a:srgbClr val="D1FBFF"/>
    <a:srgbClr val="5D9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86667" autoAdjust="0"/>
  </p:normalViewPr>
  <p:slideViewPr>
    <p:cSldViewPr>
      <p:cViewPr>
        <p:scale>
          <a:sx n="100" d="100"/>
          <a:sy n="100" d="100"/>
        </p:scale>
        <p:origin x="-1042" y="5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789B97-B078-4C19-A9CB-8DDBE29C8B4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78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 smtClean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  <a:endParaRPr lang="ru-RU" sz="32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 smtClean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654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007" y="1916832"/>
            <a:ext cx="7174361" cy="1368152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БЕРЕЖЛИВОГО ПРОЕКТА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Оптимизация организации питания в дошкольном образовательном учреждении»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1105" y="5085184"/>
            <a:ext cx="3600400" cy="307777"/>
          </a:xfrm>
        </p:spPr>
        <p:txBody>
          <a:bodyPr/>
          <a:lstStyle/>
          <a:p>
            <a:r>
              <a:rPr lang="ru-RU" sz="1400" dirty="0" smtClean="0">
                <a:solidFill>
                  <a:srgbClr val="000066"/>
                </a:solidFill>
              </a:rPr>
              <a:t>Аношина Е.М.—ст.воспитатель</a:t>
            </a:r>
            <a:endParaRPr lang="ru-RU" sz="1400" dirty="0">
              <a:solidFill>
                <a:srgbClr val="000066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051720" y="121714"/>
            <a:ext cx="5976664" cy="1041874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образовательное учреждение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«Детский сад №208»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5789008"/>
            <a:ext cx="41522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3366"/>
                </a:solidFill>
              </a:rPr>
              <a:t>Новокузнецкий городской округ,2021</a:t>
            </a:r>
            <a:endParaRPr lang="ru-RU" sz="16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020" y="260648"/>
            <a:ext cx="4849726" cy="584775"/>
          </a:xfrm>
        </p:spPr>
        <p:txBody>
          <a:bodyPr/>
          <a:lstStyle/>
          <a:p>
            <a:r>
              <a:rPr lang="ru-RU" dirty="0" smtClean="0"/>
              <a:t>Достигнутые результаты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3216" y="1268761"/>
            <a:ext cx="41479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2060"/>
                </a:solidFill>
              </a:rPr>
              <a:t>Время протекания процесса:</a:t>
            </a:r>
            <a:r>
              <a:rPr lang="en-US" altLang="ru-RU" sz="1600" b="1" dirty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endParaRPr lang="ru-RU" altLang="ru-RU" sz="16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5868144" y="1844824"/>
            <a:ext cx="22322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Стало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40 мин-80 мин</a:t>
            </a:r>
          </a:p>
          <a:p>
            <a:pPr>
              <a:lnSpc>
                <a:spcPct val="150000"/>
              </a:lnSpc>
              <a:defRPr/>
            </a:pPr>
            <a:r>
              <a:rPr lang="ru-RU" dirty="0" smtClean="0">
                <a:solidFill>
                  <a:schemeClr val="accent3"/>
                </a:solidFill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accent3"/>
                </a:solidFill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3"/>
                </a:solidFill>
                <a:cs typeface="Arial" pitchFamily="34" charset="0"/>
              </a:rPr>
              <a:t>4 час</a:t>
            </a:r>
            <a:r>
              <a:rPr lang="en-US" b="1" dirty="0" smtClean="0">
                <a:solidFill>
                  <a:schemeClr val="accent3"/>
                </a:solidFill>
                <a:cs typeface="Arial" pitchFamily="34" charset="0"/>
              </a:rPr>
              <a:t>–</a:t>
            </a:r>
            <a:r>
              <a:rPr lang="ru-RU" b="1" dirty="0" smtClean="0">
                <a:solidFill>
                  <a:schemeClr val="accent3"/>
                </a:solidFill>
                <a:cs typeface="Arial" pitchFamily="34" charset="0"/>
              </a:rPr>
              <a:t> 5 час </a:t>
            </a:r>
            <a:endParaRPr lang="ru-RU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484785"/>
            <a:ext cx="201622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b="1" dirty="0" smtClean="0">
                <a:solidFill>
                  <a:schemeClr val="accent3"/>
                </a:solidFill>
                <a:cs typeface="Arial" pitchFamily="34" charset="0"/>
              </a:rPr>
              <a:t>БЫЛО</a:t>
            </a:r>
            <a:r>
              <a:rPr lang="ru-RU" dirty="0" smtClean="0">
                <a:solidFill>
                  <a:schemeClr val="accent3"/>
                </a:solidFill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БЫЛО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4 час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–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5 часов </a:t>
            </a:r>
            <a:r>
              <a:rPr lang="ru-RU" b="1" dirty="0" smtClean="0">
                <a:solidFill>
                  <a:schemeClr val="accent3"/>
                </a:solidFill>
                <a:cs typeface="Arial" pitchFamily="34" charset="0"/>
              </a:rPr>
              <a:t>час 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 smtClean="0">
                <a:solidFill>
                  <a:schemeClr val="accent3"/>
                </a:solidFill>
                <a:cs typeface="Arial" pitchFamily="34" charset="0"/>
              </a:rPr>
              <a:t> </a:t>
            </a:r>
            <a:endParaRPr lang="ru-RU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4077072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ЭКОНОМИЯ ВРЕМЕНИ:  </a:t>
            </a:r>
          </a:p>
          <a:p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160 МИН. – 220 МИН.;</a:t>
            </a:r>
          </a:p>
          <a:p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- 65%</a:t>
            </a:r>
            <a:endParaRPr lang="ru-RU" sz="16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043608" y="1916832"/>
            <a:ext cx="2592288" cy="10801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796136" y="1844824"/>
            <a:ext cx="2520280" cy="11521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/>
            </a:extLst>
          </p:cNvPr>
          <p:cNvSpPr/>
          <p:nvPr/>
        </p:nvSpPr>
        <p:spPr>
          <a:xfrm>
            <a:off x="2051720" y="3933056"/>
            <a:ext cx="4752528" cy="129614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>
            <a:off x="2915816" y="3068960"/>
            <a:ext cx="1152128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Прямая со стрелкой 13"/>
          <p:cNvCxnSpPr/>
          <p:nvPr/>
        </p:nvCxnSpPr>
        <p:spPr bwMode="auto">
          <a:xfrm flipH="1">
            <a:off x="4860032" y="3068960"/>
            <a:ext cx="180020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994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51937"/>
            <a:ext cx="4849726" cy="584775"/>
          </a:xfrm>
        </p:spPr>
        <p:txBody>
          <a:bodyPr/>
          <a:lstStyle/>
          <a:p>
            <a:r>
              <a:rPr lang="ru-RU" dirty="0"/>
              <a:t>Достигнутые результаты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836712"/>
            <a:ext cx="1584176" cy="115212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-65%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060848"/>
            <a:ext cx="1584176" cy="28083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i="1" dirty="0" smtClean="0">
                <a:latin typeface="Arial Narrow" panose="020B0606020202030204" pitchFamily="34" charset="0"/>
              </a:rPr>
              <a:t>t</a:t>
            </a:r>
            <a:r>
              <a:rPr lang="ru-RU" i="1" dirty="0" smtClean="0">
                <a:latin typeface="Arial Narrow" panose="020B0606020202030204" pitchFamily="34" charset="0"/>
              </a:rPr>
              <a:t> протекания процесса</a:t>
            </a:r>
            <a:endParaRPr lang="ru-RU" i="1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988840"/>
            <a:ext cx="1584176" cy="295232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03648" y="35637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160 мин.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9" y="908720"/>
            <a:ext cx="446449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C0504D"/>
                </a:solidFill>
                <a:latin typeface="Arial Narrow" pitchFamily="34" charset="0"/>
                <a:cs typeface="Times New Roman" pitchFamily="18" charset="0"/>
              </a:rPr>
              <a:t>ЭФФЕКТ 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i="1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 smtClean="0">
                <a:solidFill>
                  <a:srgbClr val="C0504D"/>
                </a:solidFill>
                <a:latin typeface="Arial Narrow" pitchFamily="34" charset="0"/>
                <a:cs typeface="Times New Roman" pitchFamily="18" charset="0"/>
              </a:rPr>
              <a:t>Исключение ошибок при расчетах выполнения натуральных норм питания, автоматический учет движения продуктов, создание электронной формы журналов, сопутствующих организации питания, в соответствии  требованиям </a:t>
            </a:r>
            <a:r>
              <a:rPr lang="ru-RU" altLang="ru-RU" sz="1400" b="1" i="1" dirty="0" err="1" smtClean="0">
                <a:solidFill>
                  <a:srgbClr val="C0504D"/>
                </a:solidFill>
                <a:latin typeface="Arial Narrow" pitchFamily="34" charset="0"/>
                <a:cs typeface="Times New Roman" pitchFamily="18" charset="0"/>
              </a:rPr>
              <a:t>СанПиН</a:t>
            </a:r>
            <a:endParaRPr lang="ru-RU" altLang="ru-RU" sz="1400" b="1" i="1" dirty="0">
              <a:solidFill>
                <a:srgbClr val="C0504D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b="1" i="1" dirty="0" smtClean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b="1" i="1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i="1" dirty="0">
                <a:solidFill>
                  <a:srgbClr val="C0504D"/>
                </a:solidFill>
                <a:latin typeface="Arial Narrow" pitchFamily="34" charset="0"/>
                <a:cs typeface="Times New Roman" pitchFamily="18" charset="0"/>
              </a:rPr>
              <a:t>Сокращение времени процесса </a:t>
            </a:r>
            <a:r>
              <a:rPr lang="ru-RU" altLang="ru-RU" sz="1400" b="1" i="1" dirty="0" smtClean="0">
                <a:solidFill>
                  <a:srgbClr val="C0504D"/>
                </a:solidFill>
                <a:latin typeface="Arial Narrow" pitchFamily="34" charset="0"/>
                <a:cs typeface="Times New Roman" pitchFamily="18" charset="0"/>
              </a:rPr>
              <a:t>составления меню-требования, на составление отчетных документов, на контроль выполнения договоров на поставку продуктов питания, с 240 минут до 40 минут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00" i="1" dirty="0">
              <a:solidFill>
                <a:srgbClr val="C0504D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i="1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5013176"/>
            <a:ext cx="2262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Arial Narrow" panose="020B0606020202030204" pitchFamily="34" charset="0"/>
              </a:rPr>
              <a:t>t</a:t>
            </a:r>
            <a:r>
              <a:rPr lang="ru-RU" i="1" dirty="0" smtClean="0">
                <a:latin typeface="Arial Narrow" panose="020B0606020202030204" pitchFamily="34" charset="0"/>
              </a:rPr>
              <a:t> протекания процесса</a:t>
            </a:r>
            <a:endParaRPr lang="ru-RU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Александр\Desktop\slide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40" y="692696"/>
            <a:ext cx="6768752" cy="50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80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408711" cy="107721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endParaRPr lang="ru-RU" sz="2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800" dirty="0">
              <a:ea typeface="Calibri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effectLst/>
              </a:rPr>
              <a:t> </a:t>
            </a:r>
            <a:endParaRPr lang="ru-RU" sz="800" dirty="0"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-612576" y="274638"/>
            <a:ext cx="9299376" cy="994122"/>
          </a:xfrm>
          <a:prstGeom prst="rect">
            <a:avLst/>
          </a:prstGeom>
          <a:noFill/>
        </p:spPr>
        <p:txBody>
          <a:bodyPr wrap="none" rtlCol="0">
            <a:normAutofit fontScale="90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  <a:t>Паспорт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  <a:t>лин-проекта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</a:b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  <a:t>муниципальное бюджетное дошкольное образовательное учреждение «Детский сад №208»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  <a:t> г. Новокузнецк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</a:b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  <a:t> «Оптимизация организации питания в ДОУ»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Medium" pitchFamily="34" charset="-52"/>
                <a:ea typeface="+mn-ea"/>
                <a:cs typeface="+mn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B4555"/>
              </a:solidFill>
              <a:effectLst/>
              <a:uLnTx/>
              <a:uFillTx/>
              <a:latin typeface="Futura PT Medium" pitchFamily="34" charset="-52"/>
              <a:ea typeface="+mn-ea"/>
              <a:cs typeface="+mn-cs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79512" y="1124744"/>
          <a:ext cx="8568952" cy="540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4032448"/>
              </a:tblGrid>
              <a:tr h="1393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Общие данные: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Заказчик: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Заведующая </a:t>
                      </a:r>
                      <a:r>
                        <a:rPr lang="ru-RU" sz="105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Берг</a:t>
                      </a:r>
                      <a:r>
                        <a:rPr lang="ru-RU" sz="1050" b="1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С.В.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Процесс: Организация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питания в ДОУ.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Границы процесса: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</a:t>
                      </a:r>
                      <a:r>
                        <a:rPr lang="ru-RU" sz="105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сбора информации о количестве детей, до передачи меню кладовщику.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Руководитель </a:t>
                      </a:r>
                      <a:r>
                        <a:rPr lang="ru-RU" sz="105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лин-проекта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ru-RU" sz="105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Аношина</a:t>
                      </a:r>
                      <a:r>
                        <a:rPr lang="ru-RU" sz="1050" b="1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Е.М</a:t>
                      </a:r>
                      <a:r>
                        <a:rPr lang="ru-RU" sz="105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ст.воспитатель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Команда </a:t>
                      </a:r>
                      <a:r>
                        <a:rPr lang="ru-RU" sz="105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лин-проекта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ru-RU" sz="105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Елизарова</a:t>
                      </a:r>
                      <a:r>
                        <a:rPr lang="ru-RU" sz="1050" b="1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Т.В</a:t>
                      </a:r>
                      <a:r>
                        <a:rPr lang="ru-RU" sz="105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050" u="sng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Войтко</a:t>
                      </a:r>
                      <a:r>
                        <a:rPr lang="ru-RU" sz="105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Т.Б</a:t>
                      </a:r>
                      <a:r>
                        <a:rPr lang="ru-RU" sz="105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Дмитриева</a:t>
                      </a:r>
                      <a:r>
                        <a:rPr lang="ru-RU" sz="105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u="sng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Е.Н.,Черичанская</a:t>
                      </a:r>
                      <a:r>
                        <a:rPr lang="ru-RU" sz="105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Е.Е.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Обоснование: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Длительный процесс написания меню-требования.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Наличие технических ошибок в расчетах выполнения натуральных норм питания</a:t>
                      </a: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57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Цели и эффекты: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Наименование цели, ед. </a:t>
                      </a:r>
                      <a:r>
                        <a:rPr lang="ru-RU" sz="9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изм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.                                   Текущий</a:t>
                      </a:r>
                      <a:r>
                        <a:rPr lang="ru-RU" sz="9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Целевой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                 показатель          </a:t>
                      </a:r>
                      <a:r>
                        <a:rPr lang="ru-RU" sz="9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/>
                          <a:ea typeface="Calibri"/>
                          <a:cs typeface="Times New Roman"/>
                        </a:rPr>
                        <a:t>Сокращение времени на составление меню             4 часа                                   40 мин</a:t>
                      </a:r>
                      <a:endParaRPr lang="ru-RU" sz="105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Сокращение времени на составление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отчетных документов: меню-требования,        2 часа                       1 час 20 мин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накладная, меню для родителей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меню-раскладка, накопительные ведомости.</a:t>
                      </a:r>
                      <a:endParaRPr kumimoji="0" lang="ru-RU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Эффекты: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исключение ошибок при расчетах выполнения натуральных норм питания, автоматический учет движения продуктов, создание электронной формы журналов, сопутствующих организации питания, в соответствии требованиям 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сокращение времени на контроль выполнения договоров на поставку продуктов питания, возможность рассчитать потребность учреждения в продуктах на определенный период, реальный расход за предыдущий период, с учетом остатков.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Сроки: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1.Согласование паспорта 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лин-проекта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- 01.10. 2021г.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2. Картирование текущего  состояния  (с 01.10. 2021г. по 10.10.2021 г.)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3.Анализ проблем и потерь (с 11.10. 2021 г. по 22.10. 2021 г.)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4.Составление карты целевого состояния (с 25.10. 2021г. по                         11.11. 2021 г.)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5.Разработка плана мероприятий.(с 10.11. 2021г. по 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15.11. 2021 г)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6.Защита плана мероприятий (с 15.11. 2021г. по 20.11. 2021 )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7.Внедрение улучшений (с 22.11. 2021г. по 01.12.2021г.)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8.Мониторинг результатов (с 01.12.2021г. по 13.12.2021г.)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9. Закрытие 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лин-проекта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13.12.</a:t>
                      </a:r>
                      <a:r>
                        <a:rPr lang="ru-RU" sz="105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2021г.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10. Мониторинг стабильности достигнутых результатов (с               14.12.2021г. по 29.12.2021г.)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5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6492" y="188640"/>
            <a:ext cx="3467616" cy="584775"/>
          </a:xfrm>
        </p:spPr>
        <p:txBody>
          <a:bodyPr/>
          <a:lstStyle/>
          <a:p>
            <a:r>
              <a:rPr lang="ru-RU" dirty="0"/>
              <a:t>Команда проекта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6058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63" y="2256326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52" y="3284984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2277987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3314711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143088" y="1466889"/>
            <a:ext cx="4104457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Аношина </a:t>
            </a:r>
            <a:r>
              <a:rPr lang="ru-RU" sz="1400" b="1" dirty="0" err="1" smtClean="0">
                <a:solidFill>
                  <a:srgbClr val="002060"/>
                </a:solidFill>
              </a:rPr>
              <a:t>Е.М.-СТ.Воспитатель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1796" y="2394841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Елизарова </a:t>
            </a:r>
            <a:r>
              <a:rPr lang="ru-RU" sz="1400" b="1" dirty="0" err="1" smtClean="0">
                <a:solidFill>
                  <a:srgbClr val="002060"/>
                </a:solidFill>
              </a:rPr>
              <a:t>Т.В.-воспитатель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0439" y="3431565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err="1" smtClean="0">
                <a:solidFill>
                  <a:srgbClr val="002060"/>
                </a:solidFill>
              </a:rPr>
              <a:t>Черичанская</a:t>
            </a:r>
            <a:r>
              <a:rPr lang="ru-RU" sz="1400" b="1" dirty="0" smtClean="0">
                <a:solidFill>
                  <a:srgbClr val="002060"/>
                </a:solidFill>
              </a:rPr>
              <a:t>  Е.Е.-  шеф повар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20072" y="2394841"/>
            <a:ext cx="3923928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err="1" smtClean="0">
                <a:solidFill>
                  <a:srgbClr val="002060"/>
                </a:solidFill>
              </a:rPr>
              <a:t>Войтко</a:t>
            </a:r>
            <a:r>
              <a:rPr lang="ru-RU" sz="1400" b="1" dirty="0" smtClean="0">
                <a:solidFill>
                  <a:srgbClr val="002060"/>
                </a:solidFill>
              </a:rPr>
              <a:t> Т.Б .-Старшая медицинская сестра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95317" y="3431565"/>
            <a:ext cx="3600400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Дмитриева  </a:t>
            </a:r>
            <a:r>
              <a:rPr lang="ru-RU" sz="1400" b="1" dirty="0" err="1" smtClean="0">
                <a:solidFill>
                  <a:srgbClr val="002060"/>
                </a:solidFill>
              </a:rPr>
              <a:t>Е.Н.-кладовщик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769" y="5194902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616105" y="5301208"/>
            <a:ext cx="4104457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Берг С.В.--- Заведующая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62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0752" y="188640"/>
            <a:ext cx="5500994" cy="892552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– график внедрения бережливых технологий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МБ ДОУ «Детский сад «№ 208»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55857" y="134076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343933"/>
              </p:ext>
            </p:extLst>
          </p:nvPr>
        </p:nvGraphicFramePr>
        <p:xfrm>
          <a:off x="251521" y="1340768"/>
          <a:ext cx="8496945" cy="538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281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</a:tr>
              <a:tr h="10207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Изучение нормативно-правовой базы, определяющей разработку и внедрение  бережливых технологий.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Берг С.В.- заведующая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01.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.2021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</a:tr>
              <a:tr h="510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Разработка технологических карт внедрения.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Войтко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Т.Б.– старшая медсестра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05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.20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</a:tr>
              <a:tr h="765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Вовлечение сотрудников в процесс внедрения бережливого технологий.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Аношина Е.М. – ст.воспитатель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- 1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.2021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</a:tr>
              <a:tr h="15311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400" b="1" dirty="0" smtClean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семинара </a:t>
                      </a:r>
                      <a:r>
                        <a:rPr lang="ru-RU" sz="1400" b="1" dirty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теоретическим основам и практическим навыкам применения ценностей, принципов  инструментов бережливого производства.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Д.И.- специалист по закупкам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14.10.2021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</a:tr>
              <a:tr h="510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Разработка </a:t>
                      </a:r>
                      <a:r>
                        <a:rPr lang="ru-RU" sz="1400" b="1" dirty="0" smtClean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паспорта </a:t>
                      </a:r>
                      <a:r>
                        <a:rPr lang="ru-RU" sz="1400" b="1" dirty="0" err="1" smtClean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лин-проекта</a:t>
                      </a:r>
                      <a:r>
                        <a:rPr lang="ru-RU" sz="1400" b="1" dirty="0" smtClean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Дмитриева Е.Н. – кладовщик, 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Войтко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Т.Б. – ст.медсестра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01.10.2021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</a:tr>
              <a:tr h="765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Инициирование, подготовка, реализация и завершение </a:t>
                      </a:r>
                      <a:r>
                        <a:rPr lang="ru-RU" sz="1400" b="1" dirty="0" err="1" smtClean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лин-проекта</a:t>
                      </a:r>
                      <a:r>
                        <a:rPr lang="ru-RU" sz="1400" b="1" dirty="0" smtClean="0">
                          <a:solidFill>
                            <a:srgbClr val="4F622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Сотрудники 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01.10.2021-29.12.2021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15" marR="444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4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40768"/>
            <a:ext cx="3384376" cy="4938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2203" y="332656"/>
            <a:ext cx="3899594" cy="584775"/>
          </a:xfrm>
        </p:spPr>
        <p:txBody>
          <a:bodyPr/>
          <a:lstStyle/>
          <a:p>
            <a:r>
              <a:rPr lang="ru-RU" dirty="0"/>
              <a:t>Пирамида проблем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23528" y="1628801"/>
            <a:ext cx="471652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i="1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dirty="0">
              <a:latin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228184" y="1772816"/>
            <a:ext cx="1368152" cy="1368152"/>
            <a:chOff x="1272141" y="0"/>
            <a:chExt cx="1272141" cy="172819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Трапеция 6"/>
            <p:cNvSpPr/>
            <p:nvPr/>
          </p:nvSpPr>
          <p:spPr>
            <a:xfrm>
              <a:off x="1272141" y="0"/>
              <a:ext cx="1272141" cy="1728192"/>
            </a:xfrm>
            <a:prstGeom prst="trapezoid">
              <a:avLst>
                <a:gd name="adj" fmla="val 5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Трапеция 4"/>
            <p:cNvSpPr/>
            <p:nvPr/>
          </p:nvSpPr>
          <p:spPr>
            <a:xfrm>
              <a:off x="1272141" y="0"/>
              <a:ext cx="1272141" cy="17281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C00000"/>
                  </a:solidFill>
                </a:rPr>
                <a:t>Федеральный уровень</a:t>
              </a:r>
              <a:endParaRPr lang="ru-RU" sz="1600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228184" y="3140968"/>
            <a:ext cx="1440159" cy="1656184"/>
            <a:chOff x="486404" y="1728191"/>
            <a:chExt cx="2993271" cy="172819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Трапеция 10"/>
            <p:cNvSpPr/>
            <p:nvPr/>
          </p:nvSpPr>
          <p:spPr>
            <a:xfrm>
              <a:off x="636070" y="1728191"/>
              <a:ext cx="2544282" cy="1728192"/>
            </a:xfrm>
            <a:prstGeom prst="trapezoid">
              <a:avLst>
                <a:gd name="adj" fmla="val 36806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fillRef>
            <a:effectRef idx="2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Трапеция 4"/>
            <p:cNvSpPr/>
            <p:nvPr/>
          </p:nvSpPr>
          <p:spPr>
            <a:xfrm>
              <a:off x="486404" y="1878469"/>
              <a:ext cx="2993271" cy="157791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C00000"/>
                  </a:solidFill>
                </a:rPr>
                <a:t>Региональный уровень</a:t>
              </a:r>
              <a:endParaRPr lang="ru-RU" sz="1600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940152" y="4797152"/>
            <a:ext cx="1944216" cy="1008112"/>
            <a:chOff x="3260103" y="5645426"/>
            <a:chExt cx="3220107" cy="161297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Трапеция 13"/>
            <p:cNvSpPr/>
            <p:nvPr/>
          </p:nvSpPr>
          <p:spPr>
            <a:xfrm>
              <a:off x="3260103" y="5645426"/>
              <a:ext cx="3220107" cy="1612979"/>
            </a:xfrm>
            <a:prstGeom prst="trapezoid">
              <a:avLst>
                <a:gd name="adj" fmla="val 36806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fillRef>
            <a:effectRef idx="2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Уровень </a:t>
              </a:r>
              <a:r>
                <a:rPr lang="ru-RU" dirty="0" err="1" smtClean="0">
                  <a:solidFill>
                    <a:srgbClr val="C00000"/>
                  </a:solidFill>
                </a:rPr>
                <a:t>организа</a:t>
              </a:r>
              <a:endParaRPr lang="ru-RU" dirty="0" smtClean="0">
                <a:solidFill>
                  <a:srgbClr val="C00000"/>
                </a:solidFill>
              </a:endParaRPr>
            </a:p>
            <a:p>
              <a:r>
                <a:rPr lang="ru-RU" dirty="0" err="1" smtClean="0">
                  <a:solidFill>
                    <a:srgbClr val="C00000"/>
                  </a:solidFill>
                </a:rPr>
                <a:t>ции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5" name="Трапеция 4"/>
            <p:cNvSpPr/>
            <p:nvPr/>
          </p:nvSpPr>
          <p:spPr>
            <a:xfrm flipV="1">
              <a:off x="3276364" y="6120679"/>
              <a:ext cx="2376264" cy="5760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043609" y="2204864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Перечень проблем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5616" y="3284984"/>
            <a:ext cx="338437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Длительный процесс написания меню-требования</a:t>
            </a:r>
          </a:p>
          <a:p>
            <a:pPr algn="just">
              <a:defRPr/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Наличие технических ошибок в расчетах выполнения натуральных норм питания.</a:t>
            </a:r>
          </a:p>
          <a:p>
            <a:pPr algn="just">
              <a:defRPr/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100" dirty="0" smtClean="0">
              <a:solidFill>
                <a:prstClr val="black"/>
              </a:solidFill>
              <a:cs typeface="Arial" charset="0"/>
            </a:endParaRPr>
          </a:p>
          <a:p>
            <a:pPr>
              <a:defRPr/>
            </a:pPr>
            <a:endParaRPr lang="ru-RU" sz="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" name="Пятно 1 88">
            <a:extLst>
              <a:ext uri="{FF2B5EF4-FFF2-40B4-BE49-F238E27FC236}"/>
            </a:extLst>
          </p:cNvPr>
          <p:cNvSpPr/>
          <p:nvPr/>
        </p:nvSpPr>
        <p:spPr>
          <a:xfrm>
            <a:off x="683568" y="3212976"/>
            <a:ext cx="460953" cy="432048"/>
          </a:xfrm>
          <a:prstGeom prst="irregularSeal1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21" name="Пятно 1 88">
            <a:extLst>
              <a:ext uri="{FF2B5EF4-FFF2-40B4-BE49-F238E27FC236}"/>
            </a:extLst>
          </p:cNvPr>
          <p:cNvSpPr/>
          <p:nvPr/>
        </p:nvSpPr>
        <p:spPr>
          <a:xfrm>
            <a:off x="683568" y="3933056"/>
            <a:ext cx="460953" cy="648072"/>
          </a:xfrm>
          <a:prstGeom prst="irregularSeal1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286000" y="1556792"/>
            <a:ext cx="3726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r>
              <a:rPr lang="ru-RU" sz="2000" dirty="0" smtClean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383FC2"/>
                </a:solidFill>
                <a:latin typeface="Times New Roman" pitchFamily="18" charset="0"/>
                <a:cs typeface="Times New Roman" pitchFamily="18" charset="0"/>
              </a:rPr>
              <a:t>(описание ситуации «как есть»)</a:t>
            </a:r>
            <a:endParaRPr lang="ru-RU" sz="2000" dirty="0">
              <a:solidFill>
                <a:srgbClr val="383FC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12160" y="1484784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Пирамида проблем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" name="Пятно 1 88">
            <a:extLst>
              <a:ext uri="{FF2B5EF4-FFF2-40B4-BE49-F238E27FC236}"/>
            </a:extLst>
          </p:cNvPr>
          <p:cNvSpPr/>
          <p:nvPr/>
        </p:nvSpPr>
        <p:spPr>
          <a:xfrm>
            <a:off x="6084168" y="5661248"/>
            <a:ext cx="504056" cy="432047"/>
          </a:xfrm>
          <a:prstGeom prst="irregularSeal1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  <a:latin typeface="Calibri"/>
              </a:rPr>
              <a:t>1</a:t>
            </a:r>
          </a:p>
        </p:txBody>
      </p:sp>
      <p:sp>
        <p:nvSpPr>
          <p:cNvPr id="26" name="Пятно 1 88">
            <a:extLst>
              <a:ext uri="{FF2B5EF4-FFF2-40B4-BE49-F238E27FC236}"/>
            </a:extLst>
          </p:cNvPr>
          <p:cNvSpPr/>
          <p:nvPr/>
        </p:nvSpPr>
        <p:spPr>
          <a:xfrm>
            <a:off x="7524328" y="5661248"/>
            <a:ext cx="504056" cy="432048"/>
          </a:xfrm>
          <a:prstGeom prst="irregularSeal1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552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5857" y="465313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28049"/>
              </p:ext>
            </p:extLst>
          </p:nvPr>
        </p:nvGraphicFramePr>
        <p:xfrm>
          <a:off x="540214" y="1193083"/>
          <a:ext cx="8136904" cy="3312368"/>
        </p:xfrm>
        <a:graphic>
          <a:graphicData uri="http://schemas.openxmlformats.org/drawingml/2006/table">
            <a:tbl>
              <a:tblPr/>
              <a:tblGrid>
                <a:gridCol w="1682224"/>
                <a:gridCol w="2721103"/>
                <a:gridCol w="2927218"/>
                <a:gridCol w="806359"/>
              </a:tblGrid>
              <a:tr h="621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Проблема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Первопричины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Способ решения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Экономия времени, мин.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24235" marR="24235" marT="52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3625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Длительный процесс написания меню-требования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Мед.сестра</a:t>
                      </a:r>
                      <a:r>
                        <a:rPr lang="ru-RU" sz="1100" b="0" i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в</a:t>
                      </a:r>
                      <a:r>
                        <a:rPr lang="ru-RU" sz="1100" b="0" i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ручную вносит данные в меню-требование, без учета наличия продуктов на складе, подвоза на склад, сроков реализации.  Часто переписывает. Бессистемный</a:t>
                      </a:r>
                      <a:r>
                        <a:rPr lang="ru-RU" sz="1100" b="0" i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п</a:t>
                      </a:r>
                      <a:r>
                        <a:rPr lang="ru-RU" sz="1100" b="0" i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одбор технологических</a:t>
                      </a:r>
                      <a:r>
                        <a:rPr lang="ru-RU" sz="1100" b="0" i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карт блюд, представленных в бумажном варианте</a:t>
                      </a:r>
                      <a:r>
                        <a:rPr lang="ru-RU" sz="1100" b="0" i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endParaRPr lang="ru-RU" sz="1100" b="0" i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Внедрение</a:t>
                      </a:r>
                      <a:r>
                        <a:rPr lang="ru-RU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программного продукта «</a:t>
                      </a:r>
                      <a:r>
                        <a:rPr lang="ru-RU" sz="11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НоТ:Учет</a:t>
                      </a:r>
                      <a:r>
                        <a:rPr lang="ru-RU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по питанию в ДДУ»</a:t>
                      </a:r>
                      <a:endParaRPr lang="ru-RU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100-180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819">
                <a:tc rowSpan="2">
                  <a:txBody>
                    <a:bodyPr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Наличие технических ошибок в расчетах выполнения натуральных норм питания, накопительных ведомостях.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Мед.сестра</a:t>
                      </a:r>
                      <a:r>
                        <a:rPr lang="ru-RU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вручную вносит цифры в меню-требование, пользуясь только калькулятором. Наличие большого количества  ежедневной отчетной документации (накопительная ведомость, журнал бракеража и пр.)</a:t>
                      </a:r>
                      <a:endParaRPr lang="ru-RU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Оборудование рабочих мест оргтехникой  с выходом в интернет</a:t>
                      </a:r>
                      <a:endParaRPr lang="ru-RU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30-40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30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Обучение работы сотрудников работе по </a:t>
                      </a:r>
                      <a:r>
                        <a:rPr lang="ru-RU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заполнению </a:t>
                      </a:r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программы</a:t>
                      </a:r>
                      <a:endParaRPr lang="ru-RU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38352"/>
              </p:ext>
            </p:extLst>
          </p:nvPr>
        </p:nvGraphicFramePr>
        <p:xfrm>
          <a:off x="467544" y="4653136"/>
          <a:ext cx="8280920" cy="1232088"/>
        </p:xfrm>
        <a:graphic>
          <a:graphicData uri="http://schemas.openxmlformats.org/drawingml/2006/table">
            <a:tbl>
              <a:tblPr/>
              <a:tblGrid>
                <a:gridCol w="1800200"/>
                <a:gridCol w="2736304"/>
                <a:gridCol w="2952328"/>
                <a:gridCol w="792088"/>
              </a:tblGrid>
              <a:tr h="123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prstClr val="black"/>
                          </a:solidFill>
                          <a:latin typeface="+mn-lt"/>
                          <a:cs typeface="Times New Roman" pitchFamily="18" charset="0"/>
                        </a:rPr>
                        <a:t>Несвоевременность подачи заявки поставщикам на поставку продуктов питания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aseline="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Подача заявок по телефону, в бумажном виде через водителей. Частая потеря заявки. Невозможность отследить ее выполнение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Работа в </a:t>
                      </a:r>
                      <a:r>
                        <a:rPr lang="ru-RU" sz="1050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электронных </a:t>
                      </a:r>
                      <a:r>
                        <a:rPr lang="ru-RU" sz="1050" dirty="0" err="1" smtClean="0">
                          <a:solidFill>
                            <a:srgbClr val="222222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месседжерах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без дублирования информации в бумажном варианте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с </a:t>
                      </a:r>
                      <a:r>
                        <a:rPr lang="ru-RU" sz="105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использованием мобильного устройства</a:t>
                      </a:r>
                      <a:r>
                        <a:rPr lang="ru-RU" sz="105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оргтехники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4 – 6 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24235" marR="24235" marT="5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52727" cy="954107"/>
          </a:xfrm>
        </p:spPr>
        <p:txBody>
          <a:bodyPr/>
          <a:lstStyle/>
          <a:p>
            <a:r>
              <a:rPr lang="ru-RU" sz="2800" dirty="0" smtClean="0"/>
              <a:t>План мероприятий по</a:t>
            </a:r>
            <a:br>
              <a:rPr lang="ru-RU" sz="2800" dirty="0" smtClean="0"/>
            </a:br>
            <a:r>
              <a:rPr lang="ru-RU" sz="2800" dirty="0" smtClean="0"/>
              <a:t> устранению проблем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2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122" y="116632"/>
            <a:ext cx="6827510" cy="984885"/>
          </a:xfrm>
        </p:spPr>
        <p:txBody>
          <a:bodyPr/>
          <a:lstStyle/>
          <a:p>
            <a:r>
              <a:rPr lang="ru-RU" sz="3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Система навигации</a:t>
            </a:r>
            <a:r>
              <a:rPr lang="ru-RU" sz="60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/>
            </a:r>
            <a:br>
              <a:rPr lang="ru-RU" sz="60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Было</a:t>
            </a:r>
            <a:r>
              <a:rPr lang="ru-RU" sz="220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                                                                              </a:t>
            </a:r>
            <a:r>
              <a:rPr lang="ru-RU" sz="220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 </a:t>
            </a:r>
            <a:r>
              <a:rPr lang="ru-RU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Стало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55576" y="1988840"/>
            <a:ext cx="7488832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1027" name="Picture 3" descr="C:\Users\Александр\Desktop\IMG_20211230_1243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56792"/>
            <a:ext cx="3372991" cy="375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лександр\Desktop\IMG_20211230_1241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94676"/>
            <a:ext cx="2946177" cy="393139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6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96897" y="116632"/>
            <a:ext cx="4069960" cy="1138773"/>
          </a:xfrm>
        </p:spPr>
        <p:txBody>
          <a:bodyPr/>
          <a:lstStyle/>
          <a:p>
            <a:r>
              <a:rPr lang="ru-RU" sz="3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Система навигации</a:t>
            </a:r>
            <a:r>
              <a:rPr lang="ru-RU" sz="60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/>
            </a:r>
            <a:br>
              <a:rPr lang="ru-RU" sz="60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C55EA92-9E8C-4570-AEAE-1C3451F95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49631"/>
              </p:ext>
            </p:extLst>
          </p:nvPr>
        </p:nvGraphicFramePr>
        <p:xfrm>
          <a:off x="216418" y="1785236"/>
          <a:ext cx="8748069" cy="3587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7062">
                  <a:extLst>
                    <a:ext uri="{9D8B030D-6E8A-4147-A177-3AD203B41FA5}">
                      <a16:colId xmlns:a16="http://schemas.microsoft.com/office/drawing/2014/main" xmlns="" val="4042202169"/>
                    </a:ext>
                  </a:extLst>
                </a:gridCol>
                <a:gridCol w="3531007">
                  <a:extLst>
                    <a:ext uri="{9D8B030D-6E8A-4147-A177-3AD203B41FA5}">
                      <a16:colId xmlns:a16="http://schemas.microsoft.com/office/drawing/2014/main" xmlns="" val="761562910"/>
                    </a:ext>
                  </a:extLst>
                </a:gridCol>
              </a:tblGrid>
              <a:tr h="3587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БЫЛО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СТАЛО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6820122"/>
                  </a:ext>
                </a:extLst>
              </a:tr>
            </a:tbl>
          </a:graphicData>
        </a:graphic>
      </p:graphicFrame>
      <p:pic>
        <p:nvPicPr>
          <p:cNvPr id="2050" name="Picture 2" descr="C:\Users\Александр\Desktop\IMG_20211230_1252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97061"/>
            <a:ext cx="2751142" cy="366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лександр\Desktop\IMG_20211230_1243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06269"/>
            <a:ext cx="2817986" cy="376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2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9721" y="260648"/>
            <a:ext cx="6276975" cy="52322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Достигнутые результаты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(БЫЛО-СТАЛО)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86353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6650" y="1450719"/>
            <a:ext cx="2390106" cy="1080119"/>
          </a:xfrm>
          <a:prstGeom prst="rect">
            <a:avLst/>
          </a:prstGeom>
          <a:solidFill>
            <a:schemeClr val="bg1"/>
          </a:solidFill>
          <a:ln>
            <a:solidFill>
              <a:srgbClr val="3D8EB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>
              <a:lnSpc>
                <a:spcPct val="115000"/>
              </a:lnSpc>
              <a:defRPr/>
            </a:pPr>
            <a:r>
              <a:rPr lang="ru-RU" sz="1200" b="1" dirty="0" smtClean="0">
                <a:solidFill>
                  <a:prstClr val="black"/>
                </a:solidFill>
                <a:cs typeface="Arial" charset="0"/>
              </a:rPr>
              <a:t>Длительный процесс написания меню-требования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3266533" y="1552802"/>
            <a:ext cx="936103" cy="875952"/>
          </a:xfrm>
          <a:prstGeom prst="flowChartConnector">
            <a:avLst/>
          </a:prstGeom>
          <a:solidFill>
            <a:schemeClr val="bg1"/>
          </a:solidFill>
          <a:ln w="127000" cmpd="tri">
            <a:solidFill>
              <a:srgbClr val="3D8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prstClr val="black"/>
                </a:solidFill>
              </a:rPr>
              <a:t>3-4 ч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2817" y="1604169"/>
            <a:ext cx="2389187" cy="913358"/>
          </a:xfrm>
          <a:prstGeom prst="rect">
            <a:avLst/>
          </a:prstGeom>
          <a:solidFill>
            <a:schemeClr val="bg1"/>
          </a:solidFill>
          <a:ln>
            <a:solidFill>
              <a:srgbClr val="3D8EB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Сокращение времени на составление меню, отчетных документов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7597179" y="1563087"/>
            <a:ext cx="864095" cy="875952"/>
          </a:xfrm>
          <a:prstGeom prst="flowChartConnector">
            <a:avLst/>
          </a:prstGeom>
          <a:solidFill>
            <a:schemeClr val="bg1"/>
          </a:solidFill>
          <a:ln w="127000" cmpd="tri">
            <a:solidFill>
              <a:srgbClr val="3D8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prstClr val="black"/>
                </a:solidFill>
              </a:rPr>
              <a:t>2-3ч</a:t>
            </a:r>
            <a:endParaRPr lang="ru-RU" sz="1400" b="1" dirty="0">
              <a:solidFill>
                <a:prstClr val="black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695118" y="2060848"/>
            <a:ext cx="648073" cy="5928"/>
          </a:xfrm>
          <a:prstGeom prst="line">
            <a:avLst/>
          </a:prstGeom>
          <a:ln w="28575" cap="rnd">
            <a:solidFill>
              <a:srgbClr val="3D8EB9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972004" y="2082541"/>
            <a:ext cx="576064" cy="0"/>
          </a:xfrm>
          <a:prstGeom prst="line">
            <a:avLst/>
          </a:prstGeom>
          <a:ln w="28575" cap="rnd">
            <a:solidFill>
              <a:srgbClr val="3D8EB9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30299" y="2780926"/>
            <a:ext cx="2304256" cy="1294063"/>
          </a:xfrm>
          <a:prstGeom prst="rect">
            <a:avLst/>
          </a:prstGeom>
          <a:noFill/>
          <a:ln>
            <a:solidFill>
              <a:srgbClr val="3D8EB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prstClr val="black"/>
                </a:solidFill>
                <a:cs typeface="Arial" charset="0"/>
              </a:rPr>
              <a:t>Наличие технических ошибок в расчетах выполнения натуральных норм питания, накопительных ведомостях</a:t>
            </a:r>
            <a:r>
              <a:rPr lang="ru-RU" sz="1100" b="1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ru-RU" sz="11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6" name="Блок-схема: узел 45"/>
          <p:cNvSpPr/>
          <p:nvPr/>
        </p:nvSpPr>
        <p:spPr>
          <a:xfrm>
            <a:off x="3255721" y="3149037"/>
            <a:ext cx="936104" cy="786266"/>
          </a:xfrm>
          <a:prstGeom prst="flowChartConnector">
            <a:avLst/>
          </a:prstGeom>
          <a:solidFill>
            <a:schemeClr val="bg1"/>
          </a:solidFill>
          <a:ln w="127000" cmpd="dbl">
            <a:solidFill>
              <a:srgbClr val="3D8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prstClr val="black"/>
                </a:solidFill>
              </a:rPr>
              <a:t>1-2 ч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628855" y="2926305"/>
            <a:ext cx="2297112" cy="1003307"/>
          </a:xfrm>
          <a:prstGeom prst="rect">
            <a:avLst/>
          </a:prstGeom>
          <a:noFill/>
          <a:ln>
            <a:solidFill>
              <a:srgbClr val="3D8EB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464646"/>
                </a:solidFill>
              </a:rPr>
              <a:t>Исключение ошибок при расчетах выполнения натуральных норм,  создание электронных форм журналов</a:t>
            </a:r>
            <a:endParaRPr lang="ru-RU" sz="1200" b="1" dirty="0">
              <a:solidFill>
                <a:srgbClr val="464646"/>
              </a:solidFill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7599511" y="2946488"/>
            <a:ext cx="936104" cy="755650"/>
          </a:xfrm>
          <a:prstGeom prst="flowChartConnector">
            <a:avLst/>
          </a:prstGeom>
          <a:solidFill>
            <a:schemeClr val="bg1"/>
          </a:solidFill>
          <a:ln w="127000" cmpd="dbl">
            <a:solidFill>
              <a:srgbClr val="3D8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prstClr val="black"/>
                </a:solidFill>
              </a:rPr>
              <a:t>30-40</a:t>
            </a:r>
            <a:endParaRPr lang="ru-RU" sz="1400" b="1" dirty="0">
              <a:solidFill>
                <a:prstClr val="black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2618460" y="3573016"/>
            <a:ext cx="720080" cy="1"/>
          </a:xfrm>
          <a:prstGeom prst="line">
            <a:avLst/>
          </a:prstGeom>
          <a:ln w="28575" cap="rnd">
            <a:solidFill>
              <a:srgbClr val="3D8EB9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894800" y="3427959"/>
            <a:ext cx="582414" cy="1"/>
          </a:xfrm>
          <a:prstGeom prst="line">
            <a:avLst/>
          </a:prstGeom>
          <a:ln w="28575" cap="rnd">
            <a:solidFill>
              <a:srgbClr val="3D8EB9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63790" y="4509120"/>
            <a:ext cx="2304256" cy="1294063"/>
          </a:xfrm>
          <a:prstGeom prst="rect">
            <a:avLst/>
          </a:prstGeom>
          <a:noFill/>
          <a:ln>
            <a:solidFill>
              <a:srgbClr val="3D8EB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just">
              <a:defRPr/>
            </a:pPr>
            <a:r>
              <a:rPr lang="ru-RU" sz="1200" b="1" dirty="0">
                <a:solidFill>
                  <a:prstClr val="black"/>
                </a:solidFill>
                <a:cs typeface="Arial" charset="0"/>
              </a:rPr>
              <a:t>Несвоевременность подачи заявки поставщикам на поставку продуктов питания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2501909" y="5301208"/>
            <a:ext cx="720080" cy="1"/>
          </a:xfrm>
          <a:prstGeom prst="line">
            <a:avLst/>
          </a:prstGeom>
          <a:ln w="28575" cap="rnd">
            <a:solidFill>
              <a:srgbClr val="3D8EB9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3151096" y="4797524"/>
            <a:ext cx="936104" cy="786266"/>
          </a:xfrm>
          <a:prstGeom prst="flowChartConnector">
            <a:avLst/>
          </a:prstGeom>
          <a:solidFill>
            <a:schemeClr val="bg1"/>
          </a:solidFill>
          <a:ln w="127000" cmpd="dbl">
            <a:solidFill>
              <a:srgbClr val="3D8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prstClr val="black"/>
                </a:solidFill>
              </a:rPr>
              <a:t>8 - 10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603227" y="4509119"/>
            <a:ext cx="2304256" cy="1294063"/>
          </a:xfrm>
          <a:prstGeom prst="rect">
            <a:avLst/>
          </a:prstGeom>
          <a:noFill/>
          <a:ln>
            <a:solidFill>
              <a:srgbClr val="3D8EB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just">
              <a:defRPr/>
            </a:pPr>
            <a:r>
              <a:rPr lang="ru-RU" sz="1200" b="1" dirty="0">
                <a:solidFill>
                  <a:prstClr val="black"/>
                </a:solidFill>
                <a:cs typeface="Arial" charset="0"/>
              </a:rPr>
              <a:t>Сокращение времени на контроль выполнения договоров на поставку продуктов питания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6907483" y="5193649"/>
            <a:ext cx="720080" cy="1"/>
          </a:xfrm>
          <a:prstGeom prst="line">
            <a:avLst/>
          </a:prstGeom>
          <a:ln w="28575" cap="rnd">
            <a:solidFill>
              <a:srgbClr val="3D8EB9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Блок-схема: узел 32"/>
          <p:cNvSpPr/>
          <p:nvPr/>
        </p:nvSpPr>
        <p:spPr>
          <a:xfrm>
            <a:off x="7740352" y="4800517"/>
            <a:ext cx="936104" cy="786266"/>
          </a:xfrm>
          <a:prstGeom prst="flowChartConnector">
            <a:avLst/>
          </a:prstGeom>
          <a:solidFill>
            <a:schemeClr val="bg1"/>
          </a:solidFill>
          <a:ln w="127000" cmpd="dbl">
            <a:solidFill>
              <a:srgbClr val="3D8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prstClr val="black"/>
                </a:solidFill>
              </a:rPr>
              <a:t>4-6</a:t>
            </a:r>
            <a:endParaRPr lang="ru-RU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11688</TotalTime>
  <Words>828</Words>
  <Application>Microsoft Office PowerPoint</Application>
  <PresentationFormat>Экран (4:3)</PresentationFormat>
  <Paragraphs>158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ПРЕЗЕНТАЦИЯ БЕРЕЖЛИВОГО ПРОЕКТА  « Оптимизация организации питания в дошкольном образовательном учреждении» </vt:lpstr>
      <vt:lpstr>   </vt:lpstr>
      <vt:lpstr>Команда проекта</vt:lpstr>
      <vt:lpstr>План – график внедрения бережливых технологий  в МБ ДОУ «Детский сад «№ 208» </vt:lpstr>
      <vt:lpstr>Пирамида проблем</vt:lpstr>
      <vt:lpstr>План мероприятий по  устранению проблем</vt:lpstr>
      <vt:lpstr>Система навигации Было                                                                                Стало</vt:lpstr>
      <vt:lpstr>Система навигации </vt:lpstr>
      <vt:lpstr>Достигнутые результаты (БЫЛО-СТАЛО)</vt:lpstr>
      <vt:lpstr>Достигнутые результаты</vt:lpstr>
      <vt:lpstr>Достигнутые 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Александр</cp:lastModifiedBy>
  <cp:revision>719</cp:revision>
  <cp:lastPrinted>2019-02-18T01:46:55Z</cp:lastPrinted>
  <dcterms:created xsi:type="dcterms:W3CDTF">2007-01-29T08:57:19Z</dcterms:created>
  <dcterms:modified xsi:type="dcterms:W3CDTF">2022-01-06T02:51:33Z</dcterms:modified>
</cp:coreProperties>
</file>